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9"/>
  </p:notesMasterIdLst>
  <p:sldIdLst>
    <p:sldId id="256" r:id="rId2"/>
    <p:sldId id="257" r:id="rId3"/>
    <p:sldId id="260" r:id="rId4"/>
    <p:sldId id="258" r:id="rId5"/>
    <p:sldId id="259"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3C4CB-A7E5-4DD5-B22B-6016DCEEA953}"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AD7BC-64D0-4065-B6E1-D8A61C41CFF0}" type="slidenum">
              <a:rPr lang="en-GB" smtClean="0"/>
              <a:t>‹#›</a:t>
            </a:fld>
            <a:endParaRPr lang="en-GB"/>
          </a:p>
        </p:txBody>
      </p:sp>
    </p:spTree>
    <p:extLst>
      <p:ext uri="{BB962C8B-B14F-4D97-AF65-F5344CB8AC3E}">
        <p14:creationId xmlns:p14="http://schemas.microsoft.com/office/powerpoint/2010/main" val="222995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some older children may be fully independent with their condition, younger children, children with learning difficulties or those newly diagnosed are likely to need support and assistance from school staff during the school day, to help them to manage their asthma in the absence of their parents.</a:t>
            </a:r>
          </a:p>
        </p:txBody>
      </p:sp>
      <p:sp>
        <p:nvSpPr>
          <p:cNvPr id="4" name="Slide Number Placeholder 3"/>
          <p:cNvSpPr>
            <a:spLocks noGrp="1"/>
          </p:cNvSpPr>
          <p:nvPr>
            <p:ph type="sldNum" sz="quarter" idx="5"/>
          </p:nvPr>
        </p:nvSpPr>
        <p:spPr/>
        <p:txBody>
          <a:bodyPr/>
          <a:lstStyle/>
          <a:p>
            <a:fld id="{6DDAD7BC-64D0-4065-B6E1-D8A61C41CFF0}" type="slidenum">
              <a:rPr lang="en-GB" smtClean="0"/>
              <a:t>2</a:t>
            </a:fld>
            <a:endParaRPr lang="en-GB"/>
          </a:p>
        </p:txBody>
      </p:sp>
    </p:spTree>
    <p:extLst>
      <p:ext uri="{BB962C8B-B14F-4D97-AF65-F5344CB8AC3E}">
        <p14:creationId xmlns:p14="http://schemas.microsoft.com/office/powerpoint/2010/main" val="3423886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121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830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114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86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55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0673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9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12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689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315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688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044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355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735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275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57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57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4/20/2023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48920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w2hKmzH4b4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nsformationpartnersinhealthandcare.nhs.uk/resource/london-asthma-toolkit/schools/asthma-friendly-schools/#:~:text=The%20asthma%20friendly%20schools%20%28AFS%29%20programme%20sets%20out,you%20to%20meet%20standards%2011%2C%2017%2C%2018%2C%2039." TargetMode="External"/><Relationship Id="rId2" Type="http://schemas.openxmlformats.org/officeDocument/2006/relationships/hyperlink" Target="https://www.transformationpartnersinhealthandcare.nhs.uk/london-schools-guide-for-the-care-of-children-and-young-people-with-asthma-pre-school-primary-and-secondary-school-years/" TargetMode="External"/><Relationship Id="rId1" Type="http://schemas.openxmlformats.org/officeDocument/2006/relationships/slideLayout" Target="../slideLayouts/slideLayout2.xml"/><Relationship Id="rId6" Type="http://schemas.openxmlformats.org/officeDocument/2006/relationships/hyperlink" Target="https://www.hwehealthiertogether.nhs.uk/parentscarers/worried-your-child-unwell/asthma" TargetMode="External"/><Relationship Id="rId5" Type="http://schemas.openxmlformats.org/officeDocument/2006/relationships/hyperlink" Target="https://www.asthma.org.uk/conditions/asthma" TargetMode="External"/><Relationship Id="rId4" Type="http://schemas.openxmlformats.org/officeDocument/2006/relationships/hyperlink" Target="https://www.beatasthma.co.uk/resources/school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222F-27B3-B7F1-C066-6C067CE8C093}"/>
              </a:ext>
            </a:extLst>
          </p:cNvPr>
          <p:cNvSpPr>
            <a:spLocks noGrp="1"/>
          </p:cNvSpPr>
          <p:nvPr>
            <p:ph type="ctrTitle"/>
          </p:nvPr>
        </p:nvSpPr>
        <p:spPr>
          <a:xfrm>
            <a:off x="1104106" y="1360714"/>
            <a:ext cx="9983788" cy="2645228"/>
          </a:xfrm>
        </p:spPr>
        <p:txBody>
          <a:bodyPr>
            <a:normAutofit/>
          </a:bodyPr>
          <a:lstStyle/>
          <a:p>
            <a:r>
              <a:rPr lang="en-GB" dirty="0"/>
              <a:t>What does it mean to be an asthma friendly school?</a:t>
            </a:r>
          </a:p>
        </p:txBody>
      </p:sp>
      <p:sp>
        <p:nvSpPr>
          <p:cNvPr id="3" name="Subtitle 2">
            <a:extLst>
              <a:ext uri="{FF2B5EF4-FFF2-40B4-BE49-F238E27FC236}">
                <a16:creationId xmlns:a16="http://schemas.microsoft.com/office/drawing/2014/main" id="{7BE31DA8-4A85-6E83-2416-0FE78C34A68D}"/>
              </a:ext>
            </a:extLst>
          </p:cNvPr>
          <p:cNvSpPr>
            <a:spLocks noGrp="1"/>
          </p:cNvSpPr>
          <p:nvPr>
            <p:ph type="subTitle" idx="1"/>
          </p:nvPr>
        </p:nvSpPr>
        <p:spPr>
          <a:xfrm>
            <a:off x="4016829" y="4125687"/>
            <a:ext cx="3722914" cy="1371599"/>
          </a:xfrm>
        </p:spPr>
        <p:txBody>
          <a:bodyPr/>
          <a:lstStyle/>
          <a:p>
            <a:r>
              <a:rPr lang="en-GB" dirty="0"/>
              <a:t>Dr avani </a:t>
            </a:r>
            <a:r>
              <a:rPr lang="en-GB" dirty="0" err="1"/>
              <a:t>dEVKARAN</a:t>
            </a:r>
            <a:endParaRPr lang="en-GB" dirty="0"/>
          </a:p>
        </p:txBody>
      </p:sp>
      <p:pic>
        <p:nvPicPr>
          <p:cNvPr id="5" name="Picture 4">
            <a:extLst>
              <a:ext uri="{FF2B5EF4-FFF2-40B4-BE49-F238E27FC236}">
                <a16:creationId xmlns:a16="http://schemas.microsoft.com/office/drawing/2014/main" id="{8039B620-8606-004A-8AA4-ED25480F4C35}"/>
              </a:ext>
            </a:extLst>
          </p:cNvPr>
          <p:cNvPicPr>
            <a:picLocks noChangeAspect="1"/>
          </p:cNvPicPr>
          <p:nvPr/>
        </p:nvPicPr>
        <p:blipFill>
          <a:blip r:embed="rId2"/>
          <a:stretch>
            <a:fillRect/>
          </a:stretch>
        </p:blipFill>
        <p:spPr>
          <a:xfrm>
            <a:off x="9154340" y="43541"/>
            <a:ext cx="3037660" cy="2394856"/>
          </a:xfrm>
          <a:prstGeom prst="rect">
            <a:avLst/>
          </a:prstGeom>
        </p:spPr>
      </p:pic>
      <p:pic>
        <p:nvPicPr>
          <p:cNvPr id="7" name="Picture 6">
            <a:extLst>
              <a:ext uri="{FF2B5EF4-FFF2-40B4-BE49-F238E27FC236}">
                <a16:creationId xmlns:a16="http://schemas.microsoft.com/office/drawing/2014/main" id="{22F6827A-8002-DEF3-76C0-DDCE1868040F}"/>
              </a:ext>
            </a:extLst>
          </p:cNvPr>
          <p:cNvPicPr>
            <a:picLocks noChangeAspect="1"/>
          </p:cNvPicPr>
          <p:nvPr/>
        </p:nvPicPr>
        <p:blipFill rotWithShape="1">
          <a:blip r:embed="rId3"/>
          <a:srcRect l="11835" r="8238"/>
          <a:stretch/>
        </p:blipFill>
        <p:spPr>
          <a:xfrm>
            <a:off x="0" y="4257904"/>
            <a:ext cx="2383973" cy="2556553"/>
          </a:xfrm>
          <a:prstGeom prst="rect">
            <a:avLst/>
          </a:prstGeom>
        </p:spPr>
      </p:pic>
    </p:spTree>
    <p:extLst>
      <p:ext uri="{BB962C8B-B14F-4D97-AF65-F5344CB8AC3E}">
        <p14:creationId xmlns:p14="http://schemas.microsoft.com/office/powerpoint/2010/main" val="336016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317A-B625-B000-E206-379D9533ED26}"/>
              </a:ext>
            </a:extLst>
          </p:cNvPr>
          <p:cNvSpPr>
            <a:spLocks noGrp="1"/>
          </p:cNvSpPr>
          <p:nvPr>
            <p:ph type="title"/>
          </p:nvPr>
        </p:nvSpPr>
        <p:spPr/>
        <p:txBody>
          <a:bodyPr/>
          <a:lstStyle/>
          <a:p>
            <a:r>
              <a:rPr lang="en-GB" dirty="0"/>
              <a:t>Asthma: WHY DOES IT MATTER?</a:t>
            </a:r>
          </a:p>
        </p:txBody>
      </p:sp>
      <p:sp>
        <p:nvSpPr>
          <p:cNvPr id="3" name="Content Placeholder 2">
            <a:extLst>
              <a:ext uri="{FF2B5EF4-FFF2-40B4-BE49-F238E27FC236}">
                <a16:creationId xmlns:a16="http://schemas.microsoft.com/office/drawing/2014/main" id="{49BF8317-460B-45DB-3ADA-A8CDE88C9C28}"/>
              </a:ext>
            </a:extLst>
          </p:cNvPr>
          <p:cNvSpPr>
            <a:spLocks noGrp="1"/>
          </p:cNvSpPr>
          <p:nvPr>
            <p:ph sz="quarter" idx="13"/>
          </p:nvPr>
        </p:nvSpPr>
        <p:spPr>
          <a:xfrm>
            <a:off x="348343" y="2214694"/>
            <a:ext cx="5061857" cy="4165788"/>
          </a:xfrm>
        </p:spPr>
        <p:txBody>
          <a:bodyPr>
            <a:normAutofit fontScale="25000" lnSpcReduction="20000"/>
          </a:bodyPr>
          <a:lstStyle/>
          <a:p>
            <a:r>
              <a:rPr lang="en-GB" sz="4800" dirty="0">
                <a:latin typeface="Calibri" panose="020F0502020204030204" pitchFamily="34" charset="0"/>
                <a:ea typeface="Calibri" panose="020F0502020204030204" pitchFamily="34" charset="0"/>
                <a:cs typeface="Calibri" panose="020F0502020204030204" pitchFamily="34" charset="0"/>
              </a:rPr>
              <a:t>Asthma is the most common long-term medical condition in children in the UK, with around 1 in 11 children and young people living with asthma.</a:t>
            </a:r>
          </a:p>
          <a:p>
            <a:r>
              <a:rPr lang="en-GB" sz="4800" dirty="0">
                <a:latin typeface="Calibri" panose="020F0502020204030204" pitchFamily="34" charset="0"/>
                <a:ea typeface="Calibri" panose="020F0502020204030204" pitchFamily="34" charset="0"/>
                <a:cs typeface="Calibri" panose="020F0502020204030204" pitchFamily="34" charset="0"/>
              </a:rPr>
              <a:t>It is a chronic condition; it can not be cured.  Appropriate management can improve QOL. </a:t>
            </a:r>
          </a:p>
          <a:p>
            <a:r>
              <a:rPr lang="en-GB" sz="4800" dirty="0">
                <a:latin typeface="Calibri" panose="020F0502020204030204" pitchFamily="34" charset="0"/>
                <a:ea typeface="Calibri" panose="020F0502020204030204" pitchFamily="34" charset="0"/>
                <a:cs typeface="Calibri" panose="020F0502020204030204" pitchFamily="34" charset="0"/>
              </a:rPr>
              <a:t> The UK has one of the highest prevalence, emergency admission and death rates for childhood asthma in Europe. </a:t>
            </a:r>
          </a:p>
          <a:p>
            <a:r>
              <a:rPr lang="en-GB" sz="4800" dirty="0">
                <a:latin typeface="Calibri" panose="020F0502020204030204" pitchFamily="34" charset="0"/>
                <a:ea typeface="Calibri" panose="020F0502020204030204" pitchFamily="34" charset="0"/>
                <a:cs typeface="Calibri" panose="020F0502020204030204" pitchFamily="34" charset="0"/>
              </a:rPr>
              <a:t>3 Asthma deaths every day: 2/3 of these deaths are preventable Asthma UK (2020) </a:t>
            </a:r>
            <a:endParaRPr lang="en-US" sz="4800" dirty="0">
              <a:latin typeface="Calibri" panose="020F0502020204030204" pitchFamily="34" charset="0"/>
              <a:ea typeface="Calibri" panose="020F0502020204030204" pitchFamily="34" charset="0"/>
              <a:cs typeface="Calibri" panose="020F0502020204030204" pitchFamily="34" charset="0"/>
            </a:endParaRPr>
          </a:p>
          <a:p>
            <a:r>
              <a:rPr lang="en-GB" sz="4800" dirty="0">
                <a:latin typeface="Calibri" panose="020F0502020204030204" pitchFamily="34" charset="0"/>
                <a:ea typeface="Calibri" panose="020F0502020204030204" pitchFamily="34" charset="0"/>
                <a:cs typeface="Calibri" panose="020F0502020204030204" pitchFamily="34" charset="0"/>
              </a:rPr>
              <a:t>in UK: 24% children with Asthma miss &gt;6 school days each year</a:t>
            </a:r>
          </a:p>
          <a:p>
            <a:r>
              <a:rPr lang="en-GB" sz="4800" dirty="0">
                <a:latin typeface="Calibri" panose="020F0502020204030204" pitchFamily="34" charset="0"/>
                <a:ea typeface="Calibri" panose="020F0502020204030204" pitchFamily="34" charset="0"/>
                <a:cs typeface="Calibri" panose="020F0502020204030204" pitchFamily="34" charset="0"/>
              </a:rPr>
              <a:t>It impacts on care given within schools and early years settings. Appropriate asthma care is necessary for the child’s immediate safety, long-term well-being and optimal academic performance.</a:t>
            </a:r>
          </a:p>
          <a:p>
            <a:r>
              <a:rPr lang="en-GB" sz="4800" dirty="0">
                <a:latin typeface="Calibri" panose="020F0502020204030204" pitchFamily="34" charset="0"/>
                <a:ea typeface="Calibri" panose="020F0502020204030204" pitchFamily="34" charset="0"/>
                <a:cs typeface="Calibri" panose="020F0502020204030204" pitchFamily="34" charset="0"/>
              </a:rPr>
              <a:t>2010 Children, Schools and Families Act and the Children and Families Act 2014 introduce a legal duty on schools to look after children with medical conditions</a:t>
            </a:r>
            <a:r>
              <a:rPr lang="en-GB" sz="5600" dirty="0"/>
              <a:t>.</a:t>
            </a:r>
          </a:p>
          <a:p>
            <a:endParaRPr lang="en-GB" sz="2000" dirty="0"/>
          </a:p>
          <a:p>
            <a:endParaRPr lang="en-GB" dirty="0"/>
          </a:p>
        </p:txBody>
      </p:sp>
      <p:pic>
        <p:nvPicPr>
          <p:cNvPr id="4" name="Picture 2">
            <a:extLst>
              <a:ext uri="{FF2B5EF4-FFF2-40B4-BE49-F238E27FC236}">
                <a16:creationId xmlns:a16="http://schemas.microsoft.com/office/drawing/2014/main" id="{D57A55D8-A42A-8089-5440-A155D6B8F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926771"/>
            <a:ext cx="5312228" cy="369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7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1BC0-7A3A-BAA3-8370-B95B198F5427}"/>
              </a:ext>
            </a:extLst>
          </p:cNvPr>
          <p:cNvSpPr>
            <a:spLocks noGrp="1"/>
          </p:cNvSpPr>
          <p:nvPr>
            <p:ph type="title"/>
          </p:nvPr>
        </p:nvSpPr>
        <p:spPr/>
        <p:txBody>
          <a:bodyPr/>
          <a:lstStyle/>
          <a:p>
            <a:r>
              <a:rPr lang="en-GB" dirty="0"/>
              <a:t>Asthma: WHY DOES IT MATTER?</a:t>
            </a:r>
          </a:p>
        </p:txBody>
      </p:sp>
      <p:sp>
        <p:nvSpPr>
          <p:cNvPr id="3" name="Content Placeholder 2">
            <a:extLst>
              <a:ext uri="{FF2B5EF4-FFF2-40B4-BE49-F238E27FC236}">
                <a16:creationId xmlns:a16="http://schemas.microsoft.com/office/drawing/2014/main" id="{599C007D-2990-0D43-7C5C-25F095AA1BFF}"/>
              </a:ext>
            </a:extLst>
          </p:cNvPr>
          <p:cNvSpPr>
            <a:spLocks noGrp="1"/>
          </p:cNvSpPr>
          <p:nvPr>
            <p:ph sz="quarter" idx="13"/>
          </p:nvPr>
        </p:nvSpPr>
        <p:spPr/>
        <p:txBody>
          <a:bodyPr/>
          <a:lstStyle/>
          <a:p>
            <a:r>
              <a:rPr lang="en-GB" dirty="0">
                <a:hlinkClick r:id="rId2"/>
              </a:rPr>
              <a:t>Preventable. A short film about asthma – YouTube</a:t>
            </a:r>
            <a:endParaRPr lang="en-GB" dirty="0"/>
          </a:p>
          <a:p>
            <a:endParaRPr lang="en-GB" dirty="0"/>
          </a:p>
          <a:p>
            <a:endParaRPr lang="en-GB" dirty="0"/>
          </a:p>
        </p:txBody>
      </p:sp>
      <p:pic>
        <p:nvPicPr>
          <p:cNvPr id="5" name="Picture 4" descr="A group of people sitting in a room&#10;&#10;Description automatically generated with low confidence">
            <a:extLst>
              <a:ext uri="{FF2B5EF4-FFF2-40B4-BE49-F238E27FC236}">
                <a16:creationId xmlns:a16="http://schemas.microsoft.com/office/drawing/2014/main" id="{67AC19DA-6C40-1A11-81DE-BDD2D6224DF8}"/>
              </a:ext>
            </a:extLst>
          </p:cNvPr>
          <p:cNvPicPr>
            <a:picLocks noChangeAspect="1"/>
          </p:cNvPicPr>
          <p:nvPr/>
        </p:nvPicPr>
        <p:blipFill rotWithShape="1">
          <a:blip r:embed="rId3"/>
          <a:srcRect l="4428" t="5723" r="15861" b="6794"/>
          <a:stretch/>
        </p:blipFill>
        <p:spPr>
          <a:xfrm>
            <a:off x="1665514" y="3069771"/>
            <a:ext cx="8425543" cy="2995540"/>
          </a:xfrm>
          <a:prstGeom prst="rect">
            <a:avLst/>
          </a:prstGeom>
        </p:spPr>
      </p:pic>
    </p:spTree>
    <p:extLst>
      <p:ext uri="{BB962C8B-B14F-4D97-AF65-F5344CB8AC3E}">
        <p14:creationId xmlns:p14="http://schemas.microsoft.com/office/powerpoint/2010/main" val="230095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80C7-9F52-9FF7-23C4-6EE7631A2450}"/>
              </a:ext>
            </a:extLst>
          </p:cNvPr>
          <p:cNvSpPr>
            <a:spLocks noGrp="1"/>
          </p:cNvSpPr>
          <p:nvPr>
            <p:ph type="title"/>
          </p:nvPr>
        </p:nvSpPr>
        <p:spPr/>
        <p:txBody>
          <a:bodyPr/>
          <a:lstStyle/>
          <a:p>
            <a:r>
              <a:rPr lang="en-GB" dirty="0"/>
              <a:t>What DO Schools Need to do?</a:t>
            </a:r>
          </a:p>
        </p:txBody>
      </p:sp>
      <p:sp>
        <p:nvSpPr>
          <p:cNvPr id="8" name="Content Placeholder 7">
            <a:extLst>
              <a:ext uri="{FF2B5EF4-FFF2-40B4-BE49-F238E27FC236}">
                <a16:creationId xmlns:a16="http://schemas.microsoft.com/office/drawing/2014/main" id="{CAB1B1EC-1346-6A55-616F-34C98D1BD638}"/>
              </a:ext>
            </a:extLst>
          </p:cNvPr>
          <p:cNvSpPr>
            <a:spLocks noGrp="1"/>
          </p:cNvSpPr>
          <p:nvPr>
            <p:ph sz="quarter" idx="13"/>
          </p:nvPr>
        </p:nvSpPr>
        <p:spPr>
          <a:xfrm>
            <a:off x="326571" y="2133600"/>
            <a:ext cx="5693229" cy="3897086"/>
          </a:xfrm>
        </p:spPr>
        <p:txBody>
          <a:bodyPr>
            <a:normAutofit fontScale="25000" lnSpcReduction="20000"/>
          </a:bodyPr>
          <a:lstStyle/>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Named ‘Asthma Champion’ – individual responsible for asthma in school. Not same as school nurse</a:t>
            </a:r>
          </a:p>
          <a:p>
            <a:pPr marL="342900" lvl="0" indent="-342900">
              <a:lnSpc>
                <a:spcPct val="107000"/>
              </a:lnSpc>
              <a:buFont typeface="Courier New" panose="02070309020205020404" pitchFamily="49" charset="0"/>
              <a:buChar char="o"/>
            </a:pPr>
            <a:r>
              <a:rPr lang="en-GB" sz="5600" dirty="0">
                <a:effectLst/>
                <a:latin typeface="Calibri" panose="020F0502020204030204" pitchFamily="34" charset="0"/>
                <a:ea typeface="Calibri" panose="020F0502020204030204" pitchFamily="34" charset="0"/>
                <a:cs typeface="Calibri" panose="020F0502020204030204" pitchFamily="34" charset="0"/>
              </a:rPr>
              <a:t>Responsible for linking with community asthma services </a:t>
            </a:r>
          </a:p>
          <a:p>
            <a:pPr marL="342900" lvl="0" indent="-342900">
              <a:lnSpc>
                <a:spcPct val="107000"/>
              </a:lnSpc>
              <a:buFont typeface="Courier New" panose="02070309020205020404" pitchFamily="49" charset="0"/>
              <a:buChar char="o"/>
            </a:pPr>
            <a:r>
              <a:rPr lang="en-GB" sz="5600" dirty="0">
                <a:effectLst/>
                <a:latin typeface="Calibri" panose="020F0502020204030204" pitchFamily="34" charset="0"/>
                <a:ea typeface="Calibri" panose="020F0502020204030204" pitchFamily="34" charset="0"/>
                <a:cs typeface="Calibri" panose="020F0502020204030204" pitchFamily="34" charset="0"/>
              </a:rPr>
              <a:t>Attends annual Schools Asthma Workshop </a:t>
            </a:r>
          </a:p>
          <a:p>
            <a:pPr marL="342900" lvl="0" indent="-342900">
              <a:lnSpc>
                <a:spcPct val="107000"/>
              </a:lnSpc>
              <a:buFont typeface="Courier New" panose="02070309020205020404" pitchFamily="49" charset="0"/>
              <a:buChar char="o"/>
            </a:pPr>
            <a:r>
              <a:rPr lang="en-GB" sz="5600" dirty="0">
                <a:effectLst/>
                <a:latin typeface="Calibri" panose="020F0502020204030204" pitchFamily="34" charset="0"/>
                <a:ea typeface="Calibri" panose="020F0502020204030204" pitchFamily="34" charset="0"/>
                <a:cs typeface="Calibri" panose="020F0502020204030204" pitchFamily="34" charset="0"/>
              </a:rPr>
              <a:t>Tier 1 Training fo</a:t>
            </a:r>
            <a:r>
              <a:rPr lang="en-GB" sz="5600" dirty="0">
                <a:latin typeface="Calibri" panose="020F0502020204030204" pitchFamily="34" charset="0"/>
                <a:ea typeface="Calibri" panose="020F0502020204030204" pitchFamily="34" charset="0"/>
                <a:cs typeface="Calibri" panose="020F0502020204030204" pitchFamily="34" charset="0"/>
              </a:rPr>
              <a:t>r staff members</a:t>
            </a:r>
            <a:endParaRPr lang="en-GB" sz="5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Register of all known asthmatics </a:t>
            </a:r>
          </a:p>
          <a:p>
            <a:pPr marL="342900" lvl="0" indent="-342900">
              <a:lnSpc>
                <a:spcPct val="107000"/>
              </a:lnSpc>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Clear asthma policy </a:t>
            </a:r>
          </a:p>
          <a:p>
            <a:pPr marL="342900" lvl="0" indent="-342900">
              <a:lnSpc>
                <a:spcPct val="107000"/>
              </a:lnSpc>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Management plan for known asthmatics </a:t>
            </a:r>
          </a:p>
          <a:p>
            <a:pPr marL="342900" lvl="0" indent="-342900">
              <a:lnSpc>
                <a:spcPct val="107000"/>
              </a:lnSpc>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Display of emergency plan</a:t>
            </a:r>
          </a:p>
          <a:p>
            <a:pPr marL="342900" lvl="0" indent="-342900">
              <a:lnSpc>
                <a:spcPct val="107000"/>
              </a:lnSpc>
              <a:spcAft>
                <a:spcPts val="800"/>
              </a:spcAft>
              <a:buFont typeface="Symbol" panose="05050102010706020507" pitchFamily="18" charset="2"/>
              <a:buChar char=""/>
            </a:pPr>
            <a:r>
              <a:rPr lang="en-GB" sz="5600" dirty="0">
                <a:effectLst/>
                <a:latin typeface="Calibri" panose="020F0502020204030204" pitchFamily="34" charset="0"/>
                <a:ea typeface="Calibri" panose="020F0502020204030204" pitchFamily="34" charset="0"/>
                <a:cs typeface="Calibri" panose="020F0502020204030204" pitchFamily="34" charset="0"/>
              </a:rPr>
              <a:t>Access to emergency inhalers</a:t>
            </a:r>
          </a:p>
          <a:p>
            <a:pPr marL="342900" lvl="0" indent="-342900">
              <a:lnSpc>
                <a:spcPct val="107000"/>
              </a:lnSpc>
              <a:spcAft>
                <a:spcPts val="800"/>
              </a:spcAft>
              <a:buFont typeface="Symbol" panose="05050102010706020507" pitchFamily="18" charset="2"/>
              <a:buChar char=""/>
            </a:pPr>
            <a:r>
              <a:rPr lang="en-GB" sz="5600" dirty="0">
                <a:latin typeface="Calibri" panose="020F0502020204030204" pitchFamily="34" charset="0"/>
                <a:ea typeface="Calibri" panose="020F0502020204030204" pitchFamily="34" charset="0"/>
                <a:cs typeface="Calibri" panose="020F0502020204030204" pitchFamily="34" charset="0"/>
              </a:rPr>
              <a:t>Provide EVIDENCE TO ICB</a:t>
            </a:r>
            <a:endParaRPr lang="en-GB" sz="56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Content Placeholder 9" descr="Graphical user interface, text, application&#10;&#10;Description automatically generated">
            <a:extLst>
              <a:ext uri="{FF2B5EF4-FFF2-40B4-BE49-F238E27FC236}">
                <a16:creationId xmlns:a16="http://schemas.microsoft.com/office/drawing/2014/main" id="{FBD76479-B69C-F252-1381-EDBE3DD58EB4}"/>
              </a:ext>
            </a:extLst>
          </p:cNvPr>
          <p:cNvPicPr>
            <a:picLocks noGrp="1" noChangeAspect="1"/>
          </p:cNvPicPr>
          <p:nvPr>
            <p:ph sz="quarter" idx="14"/>
          </p:nvPr>
        </p:nvPicPr>
        <p:blipFill rotWithShape="1">
          <a:blip r:embed="rId2"/>
          <a:srcRect l="30249" t="15084" r="37037" b="5866"/>
          <a:stretch/>
        </p:blipFill>
        <p:spPr>
          <a:xfrm>
            <a:off x="6019800" y="2057400"/>
            <a:ext cx="4735286" cy="4071257"/>
          </a:xfrm>
        </p:spPr>
      </p:pic>
    </p:spTree>
    <p:extLst>
      <p:ext uri="{BB962C8B-B14F-4D97-AF65-F5344CB8AC3E}">
        <p14:creationId xmlns:p14="http://schemas.microsoft.com/office/powerpoint/2010/main" val="402317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66C8-A71C-1F8C-0B8E-893CBC83FCB9}"/>
              </a:ext>
            </a:extLst>
          </p:cNvPr>
          <p:cNvSpPr>
            <a:spLocks noGrp="1"/>
          </p:cNvSpPr>
          <p:nvPr>
            <p:ph type="title"/>
          </p:nvPr>
        </p:nvSpPr>
        <p:spPr/>
        <p:txBody>
          <a:bodyPr/>
          <a:lstStyle/>
          <a:p>
            <a:r>
              <a:rPr lang="en-GB" dirty="0"/>
              <a:t>Support and resources available</a:t>
            </a:r>
          </a:p>
        </p:txBody>
      </p:sp>
      <p:pic>
        <p:nvPicPr>
          <p:cNvPr id="7" name="Content Placeholder 6">
            <a:extLst>
              <a:ext uri="{FF2B5EF4-FFF2-40B4-BE49-F238E27FC236}">
                <a16:creationId xmlns:a16="http://schemas.microsoft.com/office/drawing/2014/main" id="{927050DF-EAD2-D0A0-A834-C3444747448E}"/>
              </a:ext>
            </a:extLst>
          </p:cNvPr>
          <p:cNvPicPr>
            <a:picLocks noGrp="1" noChangeAspect="1"/>
          </p:cNvPicPr>
          <p:nvPr>
            <p:ph sz="quarter" idx="13"/>
          </p:nvPr>
        </p:nvPicPr>
        <p:blipFill>
          <a:blip r:embed="rId2"/>
          <a:stretch>
            <a:fillRect/>
          </a:stretch>
        </p:blipFill>
        <p:spPr>
          <a:xfrm>
            <a:off x="807962" y="2367092"/>
            <a:ext cx="4819952" cy="3424237"/>
          </a:xfrm>
          <a:prstGeom prst="rect">
            <a:avLst/>
          </a:prstGeom>
        </p:spPr>
      </p:pic>
      <p:sp>
        <p:nvSpPr>
          <p:cNvPr id="4" name="Content Placeholder 3">
            <a:extLst>
              <a:ext uri="{FF2B5EF4-FFF2-40B4-BE49-F238E27FC236}">
                <a16:creationId xmlns:a16="http://schemas.microsoft.com/office/drawing/2014/main" id="{F82C031B-6924-D123-5D7E-CCF198F425AD}"/>
              </a:ext>
            </a:extLst>
          </p:cNvPr>
          <p:cNvSpPr>
            <a:spLocks noGrp="1"/>
          </p:cNvSpPr>
          <p:nvPr>
            <p:ph sz="quarter" idx="14"/>
          </p:nvPr>
        </p:nvSpPr>
        <p:spPr>
          <a:xfrm>
            <a:off x="6172200" y="2367092"/>
            <a:ext cx="5105400" cy="3872391"/>
          </a:xfrm>
        </p:spPr>
        <p:txBody>
          <a:bodyPr>
            <a:normAutofit fontScale="77500" lnSpcReduction="20000"/>
          </a:bodyPr>
          <a:lstStyle/>
          <a:p>
            <a:pPr marL="0" indent="0">
              <a:buNone/>
            </a:pPr>
            <a:r>
              <a:rPr lang="en-GB" dirty="0"/>
              <a:t>HWE ICB Resource pack for schools</a:t>
            </a:r>
          </a:p>
          <a:p>
            <a:r>
              <a:rPr lang="en-GB" dirty="0"/>
              <a:t>- Include sample letter for parents about AFS</a:t>
            </a:r>
          </a:p>
          <a:p>
            <a:r>
              <a:rPr lang="en-GB" dirty="0"/>
              <a:t>- Sample asthma plan (INDVIDUAL TO CHILD)</a:t>
            </a:r>
          </a:p>
          <a:p>
            <a:r>
              <a:rPr lang="en-GB" dirty="0"/>
              <a:t>- Sample emergency inhaler policy</a:t>
            </a:r>
          </a:p>
          <a:p>
            <a:r>
              <a:rPr lang="en-GB" dirty="0"/>
              <a:t>- School asthma Register</a:t>
            </a:r>
          </a:p>
          <a:p>
            <a:r>
              <a:rPr lang="en-GB" dirty="0"/>
              <a:t>- record of emergency Inhaler Administration</a:t>
            </a:r>
          </a:p>
          <a:p>
            <a:r>
              <a:rPr lang="en-GB" dirty="0"/>
              <a:t>- Letter to inform PARENT OF SALBUTAMOL USE</a:t>
            </a:r>
          </a:p>
          <a:p>
            <a:r>
              <a:rPr lang="en-GB" dirty="0"/>
              <a:t>- Checklist for emergency asthma kit</a:t>
            </a:r>
          </a:p>
          <a:p>
            <a:r>
              <a:rPr lang="en-GB" dirty="0"/>
              <a:t>- Record of school days missed due to asthma</a:t>
            </a:r>
          </a:p>
          <a:p>
            <a:r>
              <a:rPr lang="en-GB" dirty="0"/>
              <a:t>- School nurses engaged and ready to help</a:t>
            </a:r>
          </a:p>
          <a:p>
            <a:endParaRPr lang="en-GB" dirty="0"/>
          </a:p>
          <a:p>
            <a:endParaRPr lang="en-GB" dirty="0"/>
          </a:p>
        </p:txBody>
      </p:sp>
    </p:spTree>
    <p:extLst>
      <p:ext uri="{BB962C8B-B14F-4D97-AF65-F5344CB8AC3E}">
        <p14:creationId xmlns:p14="http://schemas.microsoft.com/office/powerpoint/2010/main" val="96751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FE16-7F5A-669B-1FE0-C4C03B7E5876}"/>
              </a:ext>
            </a:extLst>
          </p:cNvPr>
          <p:cNvSpPr>
            <a:spLocks noGrp="1"/>
          </p:cNvSpPr>
          <p:nvPr>
            <p:ph type="title"/>
          </p:nvPr>
        </p:nvSpPr>
        <p:spPr/>
        <p:txBody>
          <a:bodyPr/>
          <a:lstStyle/>
          <a:p>
            <a:r>
              <a:rPr lang="en-GB" dirty="0"/>
              <a:t>More resources</a:t>
            </a:r>
          </a:p>
        </p:txBody>
      </p:sp>
      <p:sp>
        <p:nvSpPr>
          <p:cNvPr id="3" name="Content Placeholder 2">
            <a:extLst>
              <a:ext uri="{FF2B5EF4-FFF2-40B4-BE49-F238E27FC236}">
                <a16:creationId xmlns:a16="http://schemas.microsoft.com/office/drawing/2014/main" id="{40AB0F88-8F33-FDAD-B235-90CE73169DAF}"/>
              </a:ext>
            </a:extLst>
          </p:cNvPr>
          <p:cNvSpPr>
            <a:spLocks noGrp="1"/>
          </p:cNvSpPr>
          <p:nvPr>
            <p:ph sz="quarter" idx="13"/>
          </p:nvPr>
        </p:nvSpPr>
        <p:spPr/>
        <p:txBody>
          <a:bodyPr>
            <a:normAutofit lnSpcReduction="10000"/>
          </a:bodyPr>
          <a:lstStyle/>
          <a:p>
            <a:r>
              <a:rPr lang="en-GB" dirty="0">
                <a:hlinkClick r:id="rId2"/>
              </a:rPr>
              <a:t>London schools’ guide for the care of children and young people with asthma: Pre-school, primary and secondary school years - Transformation Partners in Health and Care</a:t>
            </a:r>
            <a:endParaRPr lang="en-GB" dirty="0"/>
          </a:p>
          <a:p>
            <a:r>
              <a:rPr lang="en-GB" dirty="0">
                <a:hlinkClick r:id="rId3"/>
              </a:rPr>
              <a:t>Asthma friendly schools - Transformation Partners in Health and Care</a:t>
            </a:r>
            <a:endParaRPr lang="en-GB" dirty="0"/>
          </a:p>
          <a:p>
            <a:r>
              <a:rPr lang="en-GB" dirty="0">
                <a:hlinkClick r:id="rId4"/>
              </a:rPr>
              <a:t>Schools - Beat Asthma</a:t>
            </a:r>
            <a:endParaRPr lang="en-GB" dirty="0"/>
          </a:p>
          <a:p>
            <a:r>
              <a:rPr lang="en-GB" dirty="0">
                <a:hlinkClick r:id="rId5"/>
              </a:rPr>
              <a:t>Asthma | Asthma + Lung UK</a:t>
            </a:r>
            <a:endParaRPr lang="en-GB" dirty="0"/>
          </a:p>
          <a:p>
            <a:r>
              <a:rPr lang="en-GB" dirty="0">
                <a:hlinkClick r:id="rId6"/>
              </a:rPr>
              <a:t>Asthma :: Hertfordshire and West Essex Healthier Together (hwehealthiertogether.nhs.uk)</a:t>
            </a:r>
            <a:endParaRPr lang="en-GB" dirty="0"/>
          </a:p>
        </p:txBody>
      </p:sp>
    </p:spTree>
    <p:extLst>
      <p:ext uri="{BB962C8B-B14F-4D97-AF65-F5344CB8AC3E}">
        <p14:creationId xmlns:p14="http://schemas.microsoft.com/office/powerpoint/2010/main" val="117199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2CE-641A-2BBA-D164-9D8DC5CD0B1F}"/>
              </a:ext>
            </a:extLst>
          </p:cNvPr>
          <p:cNvSpPr>
            <a:spLocks noGrp="1"/>
          </p:cNvSpPr>
          <p:nvPr>
            <p:ph type="title"/>
          </p:nvPr>
        </p:nvSpPr>
        <p:spPr/>
        <p:txBody>
          <a:bodyPr/>
          <a:lstStyle/>
          <a:p>
            <a:r>
              <a:rPr lang="en-GB" dirty="0"/>
              <a:t>Change a life today</a:t>
            </a:r>
          </a:p>
        </p:txBody>
      </p:sp>
      <p:pic>
        <p:nvPicPr>
          <p:cNvPr id="3" name="Picture 2">
            <a:extLst>
              <a:ext uri="{FF2B5EF4-FFF2-40B4-BE49-F238E27FC236}">
                <a16:creationId xmlns:a16="http://schemas.microsoft.com/office/drawing/2014/main" id="{743EED8D-62CC-A3A0-5865-70828F9E6232}"/>
              </a:ext>
            </a:extLst>
          </p:cNvPr>
          <p:cNvPicPr>
            <a:picLocks noChangeAspect="1"/>
          </p:cNvPicPr>
          <p:nvPr/>
        </p:nvPicPr>
        <p:blipFill>
          <a:blip r:embed="rId2"/>
          <a:stretch>
            <a:fillRect/>
          </a:stretch>
        </p:blipFill>
        <p:spPr>
          <a:xfrm>
            <a:off x="1796143" y="2146454"/>
            <a:ext cx="9144000" cy="4093029"/>
          </a:xfrm>
          <a:prstGeom prst="rect">
            <a:avLst/>
          </a:prstGeom>
        </p:spPr>
      </p:pic>
    </p:spTree>
    <p:extLst>
      <p:ext uri="{BB962C8B-B14F-4D97-AF65-F5344CB8AC3E}">
        <p14:creationId xmlns:p14="http://schemas.microsoft.com/office/powerpoint/2010/main" val="14980116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404</TotalTime>
  <Words>457</Words>
  <Application>Microsoft Office PowerPoint</Application>
  <PresentationFormat>Widescreen</PresentationFormat>
  <Paragraphs>44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Symbol</vt:lpstr>
      <vt:lpstr>Tw Cen MT</vt:lpstr>
      <vt:lpstr>Droplet</vt:lpstr>
      <vt:lpstr>What does it mean to be an asthma friendly school?</vt:lpstr>
      <vt:lpstr>Asthma: WHY DOES IT MATTER?</vt:lpstr>
      <vt:lpstr>Asthma: WHY DOES IT MATTER?</vt:lpstr>
      <vt:lpstr>What DO Schools Need to do?</vt:lpstr>
      <vt:lpstr>Support and resources available</vt:lpstr>
      <vt:lpstr>More resources</vt:lpstr>
      <vt:lpstr>Change a life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an asthma friendly school</dc:title>
  <dc:creator>DEVKARAN, Avani (LINCOLN HOUSE SURGERY)</dc:creator>
  <cp:lastModifiedBy>DEVKARAN, Avani (LINCOLN HOUSE SURGERY)</cp:lastModifiedBy>
  <cp:revision>6</cp:revision>
  <dcterms:created xsi:type="dcterms:W3CDTF">2023-04-12T09:11:40Z</dcterms:created>
  <dcterms:modified xsi:type="dcterms:W3CDTF">2023-04-20T12:52:45Z</dcterms:modified>
</cp:coreProperties>
</file>