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80" r:id="rId4"/>
    <p:sldId id="263" r:id="rId5"/>
    <p:sldId id="259" r:id="rId6"/>
    <p:sldId id="261" r:id="rId7"/>
    <p:sldId id="258" r:id="rId8"/>
    <p:sldId id="260" r:id="rId9"/>
    <p:sldId id="262" r:id="rId10"/>
    <p:sldId id="264" r:id="rId11"/>
    <p:sldId id="267" r:id="rId12"/>
    <p:sldId id="266" r:id="rId13"/>
    <p:sldId id="269" r:id="rId14"/>
    <p:sldId id="270" r:id="rId15"/>
    <p:sldId id="272" r:id="rId16"/>
    <p:sldId id="273" r:id="rId17"/>
    <p:sldId id="268" r:id="rId18"/>
    <p:sldId id="274" r:id="rId19"/>
    <p:sldId id="275" r:id="rId20"/>
    <p:sldId id="276" r:id="rId21"/>
    <p:sldId id="277"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81" autoAdjust="0"/>
  </p:normalViewPr>
  <p:slideViewPr>
    <p:cSldViewPr>
      <p:cViewPr varScale="1">
        <p:scale>
          <a:sx n="79" d="100"/>
          <a:sy n="79" d="100"/>
        </p:scale>
        <p:origin x="-8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2C29C-892F-41C3-8658-C8D41D65E6FF}" type="datetimeFigureOut">
              <a:rPr lang="en-GB" smtClean="0"/>
              <a:t>26/03/2019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FC132-AAD8-462C-A3A1-0F232AD46FAD}" type="slidenum">
              <a:rPr lang="en-GB" smtClean="0"/>
              <a:t>‹#›</a:t>
            </a:fld>
            <a:endParaRPr lang="en-GB"/>
          </a:p>
        </p:txBody>
      </p:sp>
    </p:spTree>
    <p:extLst>
      <p:ext uri="{BB962C8B-B14F-4D97-AF65-F5344CB8AC3E}">
        <p14:creationId xmlns:p14="http://schemas.microsoft.com/office/powerpoint/2010/main" val="426012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Nirja</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4</a:t>
            </a:fld>
            <a:endParaRPr lang="en-GB"/>
          </a:p>
        </p:txBody>
      </p:sp>
    </p:spTree>
    <p:extLst>
      <p:ext uri="{BB962C8B-B14F-4D97-AF65-F5344CB8AC3E}">
        <p14:creationId xmlns:p14="http://schemas.microsoft.com/office/powerpoint/2010/main" val="388944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Sleep hygiene is a variety of different practices and habits that are necessary to have good night-time sleep quality and full daytime alertness</a:t>
            </a:r>
            <a:r>
              <a:rPr lang="en-GB" baseline="0" dirty="0" smtClean="0"/>
              <a:t> – national sleep foundation</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14</a:t>
            </a:fld>
            <a:endParaRPr lang="en-GB"/>
          </a:p>
        </p:txBody>
      </p:sp>
    </p:spTree>
    <p:extLst>
      <p:ext uri="{BB962C8B-B14F-4D97-AF65-F5344CB8AC3E}">
        <p14:creationId xmlns:p14="http://schemas.microsoft.com/office/powerpoint/2010/main" val="418572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16</a:t>
            </a:fld>
            <a:endParaRPr lang="en-GB"/>
          </a:p>
        </p:txBody>
      </p:sp>
    </p:spTree>
    <p:extLst>
      <p:ext uri="{BB962C8B-B14F-4D97-AF65-F5344CB8AC3E}">
        <p14:creationId xmlns:p14="http://schemas.microsoft.com/office/powerpoint/2010/main" val="241311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 whose bedroom looks like this, or has seen something similar is someone</a:t>
            </a:r>
            <a:r>
              <a:rPr lang="en-GB" baseline="0" dirty="0" smtClean="0"/>
              <a:t> you know?</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17</a:t>
            </a:fld>
            <a:endParaRPr lang="en-GB"/>
          </a:p>
        </p:txBody>
      </p:sp>
    </p:spTree>
    <p:extLst>
      <p:ext uri="{BB962C8B-B14F-4D97-AF65-F5344CB8AC3E}">
        <p14:creationId xmlns:p14="http://schemas.microsoft.com/office/powerpoint/2010/main" val="355380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it's too firm, your hips and shoulders are under pressure. If it's too soft, your body sags which is bad for your back. </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19</a:t>
            </a:fld>
            <a:endParaRPr lang="en-GB"/>
          </a:p>
        </p:txBody>
      </p:sp>
    </p:spTree>
    <p:extLst>
      <p:ext uri="{BB962C8B-B14F-4D97-AF65-F5344CB8AC3E}">
        <p14:creationId xmlns:p14="http://schemas.microsoft.com/office/powerpoint/2010/main" val="355380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Don't go without sleep for a long time. Go to bed when you feel tired and stick to a routine of getting up at the same time every day (even weekends!), whether you still feel tired or not</a:t>
            </a:r>
            <a:r>
              <a:rPr lang="en-GB" baseline="0" dirty="0" smtClean="0"/>
              <a:t> – if you still feel tired and need more sleep, gradually move your bedtime earlier forward. </a:t>
            </a:r>
          </a:p>
          <a:p>
            <a:r>
              <a:rPr lang="en-GB" baseline="0" dirty="0" smtClean="0"/>
              <a:t>- Having a solid bedtime routine allows your body to wind down and doing the same things at similar times each night start to signal to your body and brain that soon it will be time for sleep.</a:t>
            </a:r>
          </a:p>
          <a:p>
            <a:endParaRPr lang="en-GB" dirty="0" smtClean="0"/>
          </a:p>
          <a:p>
            <a:pPr marL="171450" indent="-171450">
              <a:buFontTx/>
              <a:buChar char="-"/>
            </a:pPr>
            <a:r>
              <a:rPr lang="en-GB" dirty="0" smtClean="0"/>
              <a:t>Napping during the daytime can make it harder to get to sleep at night. </a:t>
            </a:r>
          </a:p>
          <a:p>
            <a:pPr marL="171450" indent="-171450">
              <a:buFontTx/>
              <a:buChar char="-"/>
            </a:pPr>
            <a:endParaRPr lang="en-GB" dirty="0" smtClean="0"/>
          </a:p>
          <a:p>
            <a:pPr marL="171450" indent="-171450">
              <a:buFontTx/>
              <a:buChar char="-"/>
            </a:pPr>
            <a:r>
              <a:rPr lang="en-GB" dirty="0" smtClean="0"/>
              <a:t>Caffeine can hang around in your body for many hours, make sure you</a:t>
            </a:r>
            <a:r>
              <a:rPr lang="en-GB" baseline="0" dirty="0" smtClean="0"/>
              <a:t> check and try to avoid caffeine in the run up to bedtime </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20</a:t>
            </a:fld>
            <a:endParaRPr lang="en-GB"/>
          </a:p>
        </p:txBody>
      </p:sp>
    </p:spTree>
    <p:extLst>
      <p:ext uri="{BB962C8B-B14F-4D97-AF65-F5344CB8AC3E}">
        <p14:creationId xmlns:p14="http://schemas.microsoft.com/office/powerpoint/2010/main" val="110037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0FC132-AAD8-462C-A3A1-0F232AD46FAD}" type="slidenum">
              <a:rPr lang="en-GB" smtClean="0"/>
              <a:t>25</a:t>
            </a:fld>
            <a:endParaRPr lang="en-GB"/>
          </a:p>
        </p:txBody>
      </p:sp>
    </p:spTree>
    <p:extLst>
      <p:ext uri="{BB962C8B-B14F-4D97-AF65-F5344CB8AC3E}">
        <p14:creationId xmlns:p14="http://schemas.microsoft.com/office/powerpoint/2010/main" val="355380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Using relaxation exercises can reduce any stress or tension we may be feeling, and help us to sleep better.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number of things happen when we feel stressed – our heart rate increases, we have increased mental arousal, and often our breathing quickens, due to our natural fight or flight response. But when trying to go to sleep, we don’t need these responses, so using relaxation exercises to reduce these can help us sleep better.</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27</a:t>
            </a:fld>
            <a:endParaRPr lang="en-GB"/>
          </a:p>
        </p:txBody>
      </p:sp>
    </p:spTree>
    <p:extLst>
      <p:ext uri="{BB962C8B-B14F-4D97-AF65-F5344CB8AC3E}">
        <p14:creationId xmlns:p14="http://schemas.microsoft.com/office/powerpoint/2010/main" val="322962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use this technique to breathe mindfully – acknowledging any thoughts and feelings we are having during this time, but keeping our focus on breathing in and out and keeping ourselves in the present moment. </a:t>
            </a:r>
          </a:p>
          <a:p>
            <a:endParaRPr lang="en-GB" dirty="0" smtClean="0"/>
          </a:p>
          <a:p>
            <a:r>
              <a:rPr lang="en-GB" dirty="0" smtClean="0"/>
              <a:t>Colour breathing</a:t>
            </a:r>
            <a:r>
              <a:rPr lang="en-GB" baseline="0" dirty="0" smtClean="0"/>
              <a:t> – your favourite or relaxing colour – breathing this in and letting to fill you, and breathing out a negative colour, or breathing out all of your thoughts. Focusing on imagining breathing this colour in</a:t>
            </a:r>
          </a:p>
          <a:p>
            <a:r>
              <a:rPr lang="en-GB" baseline="0" dirty="0" smtClean="0"/>
              <a:t>Square breathing – breathing in and out whilst tracing your fingers along the edge of an imaginary square, or following this with your eyes – helps control the pace of your breathing</a:t>
            </a:r>
          </a:p>
          <a:p>
            <a:r>
              <a:rPr lang="en-GB" baseline="0" dirty="0" smtClean="0"/>
              <a:t>Balloon breathing – imagine our chest has a balloon inside – we want to breathe in and imagine we are filling this balloon and it is inflating. Breathe so that our chests get bigger, not our stomachs</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28</a:t>
            </a:fld>
            <a:endParaRPr lang="en-GB"/>
          </a:p>
        </p:txBody>
      </p:sp>
    </p:spTree>
    <p:extLst>
      <p:ext uri="{BB962C8B-B14F-4D97-AF65-F5344CB8AC3E}">
        <p14:creationId xmlns:p14="http://schemas.microsoft.com/office/powerpoint/2010/main" val="3371177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our words to override thoughts because we cannot think and speak different things at the same time. </a:t>
            </a:r>
          </a:p>
          <a:p>
            <a:r>
              <a:rPr lang="en-GB" dirty="0" smtClean="0"/>
              <a:t>Experiment with the counting upwards/ alphabet task as an example. </a:t>
            </a:r>
          </a:p>
          <a:p>
            <a:r>
              <a:rPr lang="en-GB" dirty="0" smtClean="0"/>
              <a:t>Can use this technique in different ways:</a:t>
            </a:r>
          </a:p>
          <a:p>
            <a:r>
              <a:rPr lang="en-GB" dirty="0" smtClean="0"/>
              <a:t>Use this as problem solving time – speak out loud solutions to the thoughts in your head that may be keeping you awake</a:t>
            </a:r>
          </a:p>
          <a:p>
            <a:r>
              <a:rPr lang="en-GB" dirty="0" smtClean="0"/>
              <a:t>Use motivational phrases instead – instead of thinking ‘I am not going to do well on my exams’ say out loud ‘ I have tried my best and will do the best I can in my exams’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29</a:t>
            </a:fld>
            <a:endParaRPr lang="en-GB"/>
          </a:p>
        </p:txBody>
      </p:sp>
    </p:spTree>
    <p:extLst>
      <p:ext uri="{BB962C8B-B14F-4D97-AF65-F5344CB8AC3E}">
        <p14:creationId xmlns:p14="http://schemas.microsoft.com/office/powerpoint/2010/main" val="226483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be struggling to sleep due to worrying. This could be related to anxiety or depression, or you may be worrying about school, friends, or work. It can feel awful to be lying awake at night stressed or anxious. But there is something we can do about this:</a:t>
            </a:r>
          </a:p>
          <a:p>
            <a:endParaRPr lang="en-GB" dirty="0" smtClean="0"/>
          </a:p>
          <a:p>
            <a:r>
              <a:rPr lang="en-GB" dirty="0" smtClean="0"/>
              <a:t>Have dedicated time to focusing on what your worries are - getting them out of your head and onto paper helps to clear our minds and give us a focus or starting point for problem solving. </a:t>
            </a:r>
          </a:p>
          <a:p>
            <a:r>
              <a:rPr lang="en-GB" dirty="0" smtClean="0"/>
              <a:t>You can try to problem solve any worries with someone if it helps – talking things through with someone can relieve anxiety and help you to put things into a more realistic perspective. Having two people working to come up with solutions also doubles the chances of you finding a solution!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30</a:t>
            </a:fld>
            <a:endParaRPr lang="en-GB"/>
          </a:p>
        </p:txBody>
      </p:sp>
    </p:spTree>
    <p:extLst>
      <p:ext uri="{BB962C8B-B14F-4D97-AF65-F5344CB8AC3E}">
        <p14:creationId xmlns:p14="http://schemas.microsoft.com/office/powerpoint/2010/main" val="208159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Nirja</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5</a:t>
            </a:fld>
            <a:endParaRPr lang="en-GB"/>
          </a:p>
        </p:txBody>
      </p:sp>
    </p:spTree>
    <p:extLst>
      <p:ext uri="{BB962C8B-B14F-4D97-AF65-F5344CB8AC3E}">
        <p14:creationId xmlns:p14="http://schemas.microsoft.com/office/powerpoint/2010/main" val="2768332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On your own or with someone – talk through what the nature of the worry is, and think of as many things as you can to try and solve this – include even the ideas that seem like they wont work. Write everything down!</a:t>
            </a:r>
          </a:p>
          <a:p>
            <a:r>
              <a:rPr lang="en-GB" dirty="0" smtClean="0"/>
              <a:t>Once you pick a solution – be prepared for any situation, what could go wring, what will you need to do, when, what will you bring? </a:t>
            </a:r>
          </a:p>
          <a:p>
            <a:endParaRPr lang="en-GB" dirty="0" smtClean="0"/>
          </a:p>
          <a:p>
            <a:r>
              <a:rPr lang="en-GB" dirty="0" smtClean="0"/>
              <a:t>Action your chosen solution  - if it worked, apply this to other worries that may be keeping you awake. If not, go back to your plan and think what may not have worked, and what else you could try?</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31</a:t>
            </a:fld>
            <a:endParaRPr lang="en-GB"/>
          </a:p>
        </p:txBody>
      </p:sp>
    </p:spTree>
    <p:extLst>
      <p:ext uri="{BB962C8B-B14F-4D97-AF65-F5344CB8AC3E}">
        <p14:creationId xmlns:p14="http://schemas.microsoft.com/office/powerpoint/2010/main" val="355380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Nirja</a:t>
            </a:r>
          </a:p>
          <a:p>
            <a:r>
              <a:rPr lang="en-GB" dirty="0" smtClean="0"/>
              <a:t>This means for teens it is even harder to get up in the morning as</a:t>
            </a:r>
            <a:r>
              <a:rPr lang="en-GB" baseline="0" dirty="0" smtClean="0"/>
              <a:t> their rhythm is still in a ‘dip’ meaning they feel tired. This can then be made worse by the early start of the school day, increasing feelings of tiredness if they haven’t had enough sleep. </a:t>
            </a:r>
          </a:p>
          <a:p>
            <a:r>
              <a:rPr lang="en-GB" baseline="0" dirty="0" smtClean="0"/>
              <a:t>Teens get a bad rep but its actually their rhythms! </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6</a:t>
            </a:fld>
            <a:endParaRPr lang="en-GB"/>
          </a:p>
        </p:txBody>
      </p:sp>
    </p:spTree>
    <p:extLst>
      <p:ext uri="{BB962C8B-B14F-4D97-AF65-F5344CB8AC3E}">
        <p14:creationId xmlns:p14="http://schemas.microsoft.com/office/powerpoint/2010/main" val="142210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Sleep cycles develop as we age, teens generally need more</a:t>
            </a:r>
            <a:r>
              <a:rPr lang="en-GB" baseline="0" dirty="0" smtClean="0"/>
              <a:t> sleep than adults at 9 hours a night compared to 7/8.</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7</a:t>
            </a:fld>
            <a:endParaRPr lang="en-GB"/>
          </a:p>
        </p:txBody>
      </p:sp>
    </p:spTree>
    <p:extLst>
      <p:ext uri="{BB962C8B-B14F-4D97-AF65-F5344CB8AC3E}">
        <p14:creationId xmlns:p14="http://schemas.microsoft.com/office/powerpoint/2010/main" val="270153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Nirja</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8</a:t>
            </a:fld>
            <a:endParaRPr lang="en-GB"/>
          </a:p>
        </p:txBody>
      </p:sp>
    </p:spTree>
    <p:extLst>
      <p:ext uri="{BB962C8B-B14F-4D97-AF65-F5344CB8AC3E}">
        <p14:creationId xmlns:p14="http://schemas.microsoft.com/office/powerpoint/2010/main" val="355380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Nirja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Healthy sleep is critical for everyone, since we all need to retain information and learn skills to thrive in life. But this is likely part of the reason young people—who acquire language, social, and motor skills at a </a:t>
            </a:r>
            <a:r>
              <a:rPr lang="en-GB" sz="1200" kern="1200" dirty="0" err="1" smtClean="0">
                <a:solidFill>
                  <a:schemeClr val="tx1"/>
                </a:solidFill>
                <a:effectLst/>
                <a:latin typeface="+mn-lt"/>
                <a:ea typeface="+mn-ea"/>
                <a:cs typeface="+mn-cs"/>
              </a:rPr>
              <a:t>breathtaking</a:t>
            </a:r>
            <a:r>
              <a:rPr lang="en-GB" sz="1200" kern="1200" dirty="0" smtClean="0">
                <a:solidFill>
                  <a:schemeClr val="tx1"/>
                </a:solidFill>
                <a:effectLst/>
                <a:latin typeface="+mn-lt"/>
                <a:ea typeface="+mn-ea"/>
                <a:cs typeface="+mn-cs"/>
              </a:rPr>
              <a:t> pace. During these critical periods of growth and learning, younger people need a heavy dose of sleep for optimal development and alertness.</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9</a:t>
            </a:fld>
            <a:endParaRPr lang="en-GB"/>
          </a:p>
        </p:txBody>
      </p:sp>
    </p:spTree>
    <p:extLst>
      <p:ext uri="{BB962C8B-B14F-4D97-AF65-F5344CB8AC3E}">
        <p14:creationId xmlns:p14="http://schemas.microsoft.com/office/powerpoint/2010/main" val="732885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a:t>
            </a:r>
          </a:p>
          <a:p>
            <a:endParaRPr lang="en-GB" dirty="0" smtClean="0"/>
          </a:p>
          <a:p>
            <a:r>
              <a:rPr lang="en-GB" dirty="0" smtClean="0"/>
              <a:t>Ask</a:t>
            </a:r>
            <a:r>
              <a:rPr lang="en-GB" baseline="0" dirty="0" smtClean="0"/>
              <a:t> them to have a chat in pairs/ person behind them</a:t>
            </a:r>
          </a:p>
          <a:p>
            <a:r>
              <a:rPr lang="en-GB" baseline="0" dirty="0" smtClean="0"/>
              <a:t>5 minutes? </a:t>
            </a:r>
          </a:p>
          <a:p>
            <a:r>
              <a:rPr lang="en-GB" baseline="0" dirty="0" smtClean="0"/>
              <a:t>Feed back and say we will be covering these things </a:t>
            </a:r>
          </a:p>
          <a:p>
            <a:r>
              <a:rPr lang="en-GB" baseline="0" dirty="0" smtClean="0"/>
              <a:t>Maybe point out anything they have missed </a:t>
            </a:r>
          </a:p>
          <a:p>
            <a:r>
              <a:rPr lang="en-GB" baseline="0" dirty="0" smtClean="0"/>
              <a:t>Flipchart? </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10</a:t>
            </a:fld>
            <a:endParaRPr lang="en-GB"/>
          </a:p>
        </p:txBody>
      </p:sp>
    </p:spTree>
    <p:extLst>
      <p:ext uri="{BB962C8B-B14F-4D97-AF65-F5344CB8AC3E}">
        <p14:creationId xmlns:p14="http://schemas.microsoft.com/office/powerpoint/2010/main" val="43638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some examples that might be common – there are other things that can get in the way</a:t>
            </a:r>
          </a:p>
          <a:p>
            <a:r>
              <a:rPr lang="en-GB" dirty="0" smtClean="0"/>
              <a:t>What else can you think of?</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11</a:t>
            </a:fld>
            <a:endParaRPr lang="en-GB"/>
          </a:p>
        </p:txBody>
      </p:sp>
    </p:spTree>
    <p:extLst>
      <p:ext uri="{BB962C8B-B14F-4D97-AF65-F5344CB8AC3E}">
        <p14:creationId xmlns:p14="http://schemas.microsoft.com/office/powerpoint/2010/main" val="3035279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Nirja – highlight anything they’ve missed</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12</a:t>
            </a:fld>
            <a:endParaRPr lang="en-GB"/>
          </a:p>
        </p:txBody>
      </p:sp>
    </p:spTree>
    <p:extLst>
      <p:ext uri="{BB962C8B-B14F-4D97-AF65-F5344CB8AC3E}">
        <p14:creationId xmlns:p14="http://schemas.microsoft.com/office/powerpoint/2010/main" val="295288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44908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57501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97222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29565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ABC9E-6E6A-42E0-B3D8-3F851427FDF5}"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401223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EABC9E-6E6A-42E0-B3D8-3F851427FDF5}"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17143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EABC9E-6E6A-42E0-B3D8-3F851427FDF5}" type="datetimeFigureOut">
              <a:rPr lang="en-GB" smtClean="0"/>
              <a:t>26/03/2019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4548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EABC9E-6E6A-42E0-B3D8-3F851427FDF5}" type="datetimeFigureOut">
              <a:rPr lang="en-GB" smtClean="0"/>
              <a:t>26/03/2019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75323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ABC9E-6E6A-42E0-B3D8-3F851427FDF5}" type="datetimeFigureOut">
              <a:rPr lang="en-GB" smtClean="0"/>
              <a:t>26/03/2019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86141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64209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9699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ABC9E-6E6A-42E0-B3D8-3F851427FDF5}" type="datetimeFigureOut">
              <a:rPr lang="en-GB" smtClean="0"/>
              <a:t>26/03/2019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EF032-10E5-4D7D-A83A-87291B8CE0C3}" type="slidenum">
              <a:rPr lang="en-GB" smtClean="0"/>
              <a:t>‹#›</a:t>
            </a:fld>
            <a:endParaRPr lang="en-GB"/>
          </a:p>
        </p:txBody>
      </p:sp>
    </p:spTree>
    <p:extLst>
      <p:ext uri="{BB962C8B-B14F-4D97-AF65-F5344CB8AC3E}">
        <p14:creationId xmlns:p14="http://schemas.microsoft.com/office/powerpoint/2010/main" val="32581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etselfhelp.co.uk/docs/SleepDiary.pdf"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5" name="TextBox 4"/>
          <p:cNvSpPr txBox="1"/>
          <p:nvPr/>
        </p:nvSpPr>
        <p:spPr>
          <a:xfrm>
            <a:off x="251520" y="1836907"/>
            <a:ext cx="5604704" cy="2554545"/>
          </a:xfrm>
          <a:prstGeom prst="rect">
            <a:avLst/>
          </a:prstGeom>
          <a:noFill/>
        </p:spPr>
        <p:txBody>
          <a:bodyPr wrap="square" rtlCol="0">
            <a:spAutoFit/>
          </a:bodyPr>
          <a:lstStyle/>
          <a:p>
            <a:pPr algn="ctr"/>
            <a:endParaRPr lang="en-GB" sz="1600" b="1" dirty="0"/>
          </a:p>
          <a:p>
            <a:pPr algn="ctr"/>
            <a:r>
              <a:rPr lang="en-GB" sz="3600" dirty="0" smtClean="0">
                <a:latin typeface="Arial" panose="020B0604020202020204" pitchFamily="34" charset="0"/>
                <a:cs typeface="Arial" panose="020B0604020202020204" pitchFamily="34" charset="0"/>
              </a:rPr>
              <a:t>Sleep hygiene workshop April 2019</a:t>
            </a:r>
          </a:p>
          <a:p>
            <a:pPr algn="ctr"/>
            <a:endParaRPr lang="en-GB" sz="2400" dirty="0" smtClean="0">
              <a:latin typeface="Arial" panose="020B0604020202020204" pitchFamily="34" charset="0"/>
              <a:cs typeface="Arial" panose="020B0604020202020204" pitchFamily="34" charset="0"/>
            </a:endParaRPr>
          </a:p>
          <a:p>
            <a:pPr algn="ctr"/>
            <a:endParaRPr lang="en-GB" sz="2400" dirty="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Dr Nirja Beehuspoteea and Marcia Knight</a:t>
            </a:r>
            <a:endParaRPr lang="en-GB"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7" r="677" b="7143"/>
          <a:stretch/>
        </p:blipFill>
        <p:spPr bwMode="auto">
          <a:xfrm>
            <a:off x="6012160" y="1659496"/>
            <a:ext cx="2941340" cy="290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6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261190"/>
            <a:ext cx="9144000" cy="461665"/>
          </a:xfrm>
          <a:prstGeom prst="rect">
            <a:avLst/>
          </a:prstGeom>
          <a:noFill/>
        </p:spPr>
        <p:txBody>
          <a:bodyPr wrap="square" rtlCol="0">
            <a:spAutoFit/>
          </a:bodyPr>
          <a:lstStyle/>
          <a:p>
            <a:pPr algn="ctr"/>
            <a:endParaRPr lang="en-GB" sz="2400" dirty="0">
              <a:solidFill>
                <a:srgbClr val="FF000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009443" y="764704"/>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Arial" panose="020B0604020202020204" pitchFamily="34" charset="0"/>
                <a:cs typeface="Arial" panose="020B0604020202020204" pitchFamily="34" charset="0"/>
              </a:rPr>
              <a:t>Example exercise</a:t>
            </a:r>
            <a:endParaRPr lang="en-GB" sz="360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57200" y="1600199"/>
            <a:ext cx="8229600"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Josh, 15 has been spending a lot of time at home during the summer holidays. He loves a lie-in and tends to wake up at about 11am-noon everyday. He </a:t>
            </a:r>
            <a:r>
              <a:rPr lang="en-GB" dirty="0" smtClean="0"/>
              <a:t>has </a:t>
            </a:r>
            <a:r>
              <a:rPr lang="en-GB" dirty="0" smtClean="0"/>
              <a:t>breakfast, then comes back to his bedroom to do some reading. He has </a:t>
            </a:r>
            <a:r>
              <a:rPr lang="en-GB" dirty="0" smtClean="0"/>
              <a:t>convinced </a:t>
            </a:r>
            <a:r>
              <a:rPr lang="en-GB" dirty="0" smtClean="0"/>
              <a:t>his parents to install a TV </a:t>
            </a:r>
            <a:r>
              <a:rPr lang="en-GB" dirty="0" smtClean="0"/>
              <a:t>in </a:t>
            </a:r>
            <a:r>
              <a:rPr lang="en-GB" dirty="0" smtClean="0"/>
              <a:t>his room and he watches TV in the afternoons while lying in bed. He goes downstairs for meals and occasionally to help his parents with chores but prefers staying in his room as it gets boring downstairs. He can also text and ring his friends upstairs without his little sister bothering him. He usually tries to get to sleep at about 11pm-midnight but doesn’t manage to fall asleep until 3 am most days. This has started to cause several arguments with his mum. He ends up feeling more tired and grumpy every day, which again causes more arguments. He wishes his mum could see his point of view. </a:t>
            </a:r>
          </a:p>
          <a:p>
            <a:r>
              <a:rPr lang="en-GB" dirty="0" smtClean="0"/>
              <a:t>What could Josh do to help the situation?</a:t>
            </a:r>
          </a:p>
          <a:p>
            <a:endParaRPr lang="en-GB" dirty="0" smtClean="0"/>
          </a:p>
        </p:txBody>
      </p:sp>
    </p:spTree>
    <p:extLst>
      <p:ext uri="{BB962C8B-B14F-4D97-AF65-F5344CB8AC3E}">
        <p14:creationId xmlns:p14="http://schemas.microsoft.com/office/powerpoint/2010/main" val="38357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449" y="720177"/>
            <a:ext cx="3719889" cy="239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857596"/>
            <a:ext cx="3024336" cy="211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3290443"/>
            <a:ext cx="2538316" cy="211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04" y="3198808"/>
            <a:ext cx="4030896" cy="225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27784" y="5456110"/>
            <a:ext cx="3600400" cy="369332"/>
          </a:xfrm>
          <a:prstGeom prst="rect">
            <a:avLst/>
          </a:prstGeom>
          <a:noFill/>
        </p:spPr>
        <p:txBody>
          <a:bodyPr wrap="square" rtlCol="0">
            <a:spAutoFit/>
          </a:bodyPr>
          <a:lstStyle/>
          <a:p>
            <a:r>
              <a:rPr lang="en-GB" dirty="0" smtClean="0"/>
              <a:t>What else can you think of?</a:t>
            </a:r>
            <a:endParaRPr lang="en-GB" dirty="0"/>
          </a:p>
        </p:txBody>
      </p:sp>
    </p:spTree>
    <p:extLst>
      <p:ext uri="{BB962C8B-B14F-4D97-AF65-F5344CB8AC3E}">
        <p14:creationId xmlns:p14="http://schemas.microsoft.com/office/powerpoint/2010/main" val="218032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1734" y="1844824"/>
            <a:ext cx="8064896" cy="2862322"/>
          </a:xfrm>
          <a:prstGeom prst="rect">
            <a:avLst/>
          </a:prstGeom>
          <a:noFill/>
        </p:spPr>
        <p:txBody>
          <a:bodyPr wrap="square" rtlCol="0">
            <a:spAutoFit/>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4" name="Title 1"/>
          <p:cNvSpPr txBox="1">
            <a:spLocks/>
          </p:cNvSpPr>
          <p:nvPr/>
        </p:nvSpPr>
        <p:spPr>
          <a:xfrm>
            <a:off x="929366" y="675723"/>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Arial" panose="020B0604020202020204" pitchFamily="34" charset="0"/>
                <a:cs typeface="Arial" panose="020B0604020202020204" pitchFamily="34" charset="0"/>
              </a:rPr>
              <a:t>Why can it be hard </a:t>
            </a:r>
          </a:p>
          <a:p>
            <a:r>
              <a:rPr lang="en-GB" sz="3600" dirty="0" smtClean="0">
                <a:latin typeface="Arial" panose="020B0604020202020204" pitchFamily="34" charset="0"/>
                <a:cs typeface="Arial" panose="020B0604020202020204" pitchFamily="34" charset="0"/>
              </a:rPr>
              <a:t>to sleep?</a:t>
            </a:r>
            <a:endParaRPr lang="en-GB" sz="36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90307" y="2060848"/>
            <a:ext cx="8003232" cy="38884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he bedroom may be too noisy, messy, too hot or too cold</a:t>
            </a:r>
          </a:p>
          <a:p>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he bed may be uncomfortable or too small</a:t>
            </a:r>
          </a:p>
          <a:p>
            <a:r>
              <a:rPr lang="en-GB" sz="2000" dirty="0">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on't have a regular sleep routine</a:t>
            </a:r>
          </a:p>
          <a:p>
            <a:r>
              <a:rPr lang="en-GB" sz="2000" dirty="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ren't getting enough exercise</a:t>
            </a:r>
          </a:p>
          <a:p>
            <a:r>
              <a:rPr lang="en-GB" sz="2000" dirty="0" smtClean="0">
                <a:latin typeface="Arial" panose="020B0604020202020204" pitchFamily="34" charset="0"/>
                <a:cs typeface="Arial" panose="020B0604020202020204" pitchFamily="34" charset="0"/>
              </a:rPr>
              <a:t>Eating too late - and finding it hard to get off to sleep</a:t>
            </a:r>
          </a:p>
          <a:p>
            <a:r>
              <a:rPr lang="en-GB" sz="2000" dirty="0" smtClean="0">
                <a:latin typeface="Arial" panose="020B0604020202020204" pitchFamily="34" charset="0"/>
                <a:cs typeface="Arial" panose="020B0604020202020204" pitchFamily="34" charset="0"/>
              </a:rPr>
              <a:t>Going to bed hungry - and wake up too early</a:t>
            </a:r>
          </a:p>
          <a:p>
            <a:r>
              <a:rPr lang="en-GB" sz="2000" dirty="0" smtClean="0">
                <a:latin typeface="Arial" panose="020B0604020202020204" pitchFamily="34" charset="0"/>
                <a:cs typeface="Arial" panose="020B0604020202020204" pitchFamily="34" charset="0"/>
              </a:rPr>
              <a:t>Cigarettes, alcohol and drinks containing caffeine, such as tea and coffee</a:t>
            </a:r>
          </a:p>
          <a:p>
            <a:r>
              <a:rPr lang="en-GB" sz="20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llness, pain, or a high temperature.</a:t>
            </a:r>
          </a:p>
          <a:p>
            <a:endParaRPr lang="en-GB" sz="2000" dirty="0"/>
          </a:p>
        </p:txBody>
      </p:sp>
    </p:spTree>
    <p:extLst>
      <p:ext uri="{BB962C8B-B14F-4D97-AF65-F5344CB8AC3E}">
        <p14:creationId xmlns:p14="http://schemas.microsoft.com/office/powerpoint/2010/main" val="96142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755576" y="675724"/>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More long term reasons</a:t>
            </a:r>
            <a:endParaRPr lang="en-GB" sz="4000" dirty="0"/>
          </a:p>
        </p:txBody>
      </p:sp>
      <p:sp>
        <p:nvSpPr>
          <p:cNvPr id="6" name="Content Placeholder 2"/>
          <p:cNvSpPr txBox="1">
            <a:spLocks/>
          </p:cNvSpPr>
          <p:nvPr/>
        </p:nvSpPr>
        <p:spPr>
          <a:xfrm>
            <a:off x="1009443" y="1807361"/>
            <a:ext cx="7125112" cy="40514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E</a:t>
            </a:r>
            <a:r>
              <a:rPr lang="en-GB" sz="2400" dirty="0" smtClean="0">
                <a:latin typeface="Arial" panose="020B0604020202020204" pitchFamily="34" charset="0"/>
                <a:cs typeface="Arial" panose="020B0604020202020204" pitchFamily="34" charset="0"/>
              </a:rPr>
              <a:t>motional problems</a:t>
            </a:r>
          </a:p>
          <a:p>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nxiety and worry</a:t>
            </a:r>
          </a:p>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epression </a:t>
            </a:r>
          </a:p>
          <a:p>
            <a:r>
              <a:rPr lang="en-GB" sz="2400" dirty="0" smtClean="0">
                <a:latin typeface="Arial" panose="020B0604020202020204" pitchFamily="34" charset="0"/>
                <a:cs typeface="Arial" panose="020B0604020202020204" pitchFamily="34" charset="0"/>
              </a:rPr>
              <a:t>Thinking over and over about problems - usually without getting anywhere with them</a:t>
            </a:r>
          </a:p>
          <a:p>
            <a:r>
              <a:rPr lang="en-GB" sz="2400" dirty="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hysical problems – illness or disability</a:t>
            </a:r>
          </a:p>
          <a:p>
            <a:r>
              <a:rPr lang="en-GB" sz="2400" dirty="0">
                <a:latin typeface="Arial" panose="020B0604020202020204" pitchFamily="34" charset="0"/>
                <a:cs typeface="Arial" panose="020B0604020202020204" pitchFamily="34" charset="0"/>
              </a:rPr>
              <a:t>M</a:t>
            </a:r>
            <a:r>
              <a:rPr lang="en-GB" sz="2400" dirty="0" smtClean="0">
                <a:latin typeface="Arial" panose="020B0604020202020204" pitchFamily="34" charset="0"/>
                <a:cs typeface="Arial" panose="020B0604020202020204" pitchFamily="34" charset="0"/>
              </a:rPr>
              <a:t>edications that affect sleep</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38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1305762" y="675721"/>
            <a:ext cx="6154671"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ysClr val="windowText" lastClr="000000">
                    <a:lumMod val="75000"/>
                    <a:lumOff val="25000"/>
                  </a:sysClr>
                </a:solidFill>
                <a:effectLst/>
                <a:uLnTx/>
                <a:uFillTx/>
                <a:latin typeface="Verdana"/>
                <a:ea typeface="+mj-ea"/>
              </a:rPr>
              <a:t>What is Sleep Hygiene?</a:t>
            </a:r>
            <a:endParaRPr kumimoji="0" lang="en-GB" sz="3600" b="0" i="0" u="none" strike="noStrike" kern="1200" cap="none" spc="0" normalizeH="0" baseline="0" noProof="0" dirty="0">
              <a:ln>
                <a:noFill/>
              </a:ln>
              <a:solidFill>
                <a:sysClr val="windowText" lastClr="000000">
                  <a:lumMod val="75000"/>
                  <a:lumOff val="25000"/>
                </a:sysClr>
              </a:solidFill>
              <a:effectLst/>
              <a:uLnTx/>
              <a:uFillTx/>
              <a:latin typeface="Verdana"/>
              <a:ea typeface="+mj-ea"/>
            </a:endParaRPr>
          </a:p>
        </p:txBody>
      </p:sp>
      <p:pic>
        <p:nvPicPr>
          <p:cNvPr id="6" name="Picture 5"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4230" y="1600199"/>
            <a:ext cx="3935540" cy="396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2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1734" y="1844824"/>
            <a:ext cx="8064896"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There have been lots of suggestions about what might help people get good sleep.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Different things work for different people</a:t>
            </a:r>
            <a:r>
              <a:rPr lang="en-GB" sz="2000"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Often these ideas don’t work straight away; you have to try them for a few nights first.</a:t>
            </a:r>
          </a:p>
        </p:txBody>
      </p:sp>
    </p:spTree>
    <p:extLst>
      <p:ext uri="{BB962C8B-B14F-4D97-AF65-F5344CB8AC3E}">
        <p14:creationId xmlns:p14="http://schemas.microsoft.com/office/powerpoint/2010/main" val="267637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2574697" y="488301"/>
            <a:ext cx="3994605"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44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Your Bedroom</a:t>
            </a:r>
            <a:endParaRPr kumimoji="0" lang="en-GB" sz="44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47094" y="1772816"/>
            <a:ext cx="4789002" cy="4464496"/>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17531"/>
            <a:ext cx="2448272" cy="245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88696" y="1214530"/>
            <a:ext cx="5435431" cy="4770537"/>
          </a:xfrm>
          <a:prstGeom prst="rect">
            <a:avLst/>
          </a:prstGeom>
        </p:spPr>
        <p:txBody>
          <a:bodyPr wrap="square">
            <a:spAutoFit/>
          </a:bodyPr>
          <a:lstStyle/>
          <a:p>
            <a:r>
              <a:rPr lang="en-GB" sz="1900" b="1" dirty="0">
                <a:latin typeface="Arial" panose="020B0604020202020204" pitchFamily="34" charset="0"/>
                <a:cs typeface="Arial" panose="020B0604020202020204" pitchFamily="34" charset="0"/>
              </a:rPr>
              <a:t>Lighting: </a:t>
            </a:r>
          </a:p>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Make </a:t>
            </a:r>
            <a:r>
              <a:rPr lang="en-GB" sz="1900" dirty="0">
                <a:latin typeface="Arial" panose="020B0604020202020204" pitchFamily="34" charset="0"/>
                <a:cs typeface="Arial" panose="020B0604020202020204" pitchFamily="34" charset="0"/>
              </a:rPr>
              <a:t>your room dark (use black out curtains</a:t>
            </a:r>
            <a:r>
              <a:rPr lang="en-GB" sz="19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Too much light can disrupt melatonin production</a:t>
            </a:r>
            <a:r>
              <a:rPr lang="en-GB" sz="1900" dirty="0" smtClean="0">
                <a:latin typeface="Arial" panose="020B0604020202020204" pitchFamily="34" charset="0"/>
                <a:cs typeface="Arial" panose="020B0604020202020204" pitchFamily="34" charset="0"/>
              </a:rPr>
              <a:t> needed for sleepiness</a:t>
            </a:r>
            <a:endParaRPr lang="en-GB" sz="1900" dirty="0" smtClean="0">
              <a:latin typeface="Arial" panose="020B0604020202020204" pitchFamily="34" charset="0"/>
              <a:cs typeface="Arial" panose="020B0604020202020204" pitchFamily="34" charset="0"/>
            </a:endParaRPr>
          </a:p>
          <a:p>
            <a:endParaRPr lang="en-GB" sz="1900" dirty="0" smtClean="0">
              <a:latin typeface="Arial" panose="020B0604020202020204" pitchFamily="34" charset="0"/>
              <a:cs typeface="Arial" panose="020B0604020202020204" pitchFamily="34" charset="0"/>
            </a:endParaRPr>
          </a:p>
          <a:p>
            <a:r>
              <a:rPr lang="en-GB" sz="1900" b="1" dirty="0" smtClean="0">
                <a:latin typeface="Arial" panose="020B0604020202020204" pitchFamily="34" charset="0"/>
                <a:cs typeface="Arial" panose="020B0604020202020204" pitchFamily="34" charset="0"/>
              </a:rPr>
              <a:t>Technology:</a:t>
            </a:r>
            <a:endParaRPr lang="en-GB" sz="19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Turn </a:t>
            </a:r>
            <a:r>
              <a:rPr lang="en-GB" sz="1900" dirty="0">
                <a:latin typeface="Arial" panose="020B0604020202020204" pitchFamily="34" charset="0"/>
                <a:cs typeface="Arial" panose="020B0604020202020204" pitchFamily="34" charset="0"/>
              </a:rPr>
              <a:t>off all screens + LED displays an hour before bed</a:t>
            </a:r>
          </a:p>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Technology </a:t>
            </a:r>
            <a:r>
              <a:rPr lang="en-GB" sz="1900" dirty="0">
                <a:latin typeface="Arial" panose="020B0604020202020204" pitchFamily="34" charset="0"/>
                <a:cs typeface="Arial" panose="020B0604020202020204" pitchFamily="34" charset="0"/>
              </a:rPr>
              <a:t>gives off ‘blue light’ and can disrupt </a:t>
            </a:r>
            <a:r>
              <a:rPr lang="en-GB" sz="1900" dirty="0" smtClean="0">
                <a:latin typeface="Arial" panose="020B0604020202020204" pitchFamily="34" charset="0"/>
                <a:cs typeface="Arial" panose="020B0604020202020204" pitchFamily="34" charset="0"/>
              </a:rPr>
              <a:t>melatonin </a:t>
            </a:r>
          </a:p>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Noises </a:t>
            </a:r>
            <a:r>
              <a:rPr lang="en-GB" sz="1900" dirty="0" smtClean="0">
                <a:latin typeface="Arial" panose="020B0604020202020204" pitchFamily="34" charset="0"/>
                <a:cs typeface="Arial" panose="020B0604020202020204" pitchFamily="34" charset="0"/>
              </a:rPr>
              <a:t>from phones can be distracting and tempting to look at when trying to get to sleep</a:t>
            </a:r>
          </a:p>
          <a:p>
            <a:endParaRPr lang="en-GB" sz="1900" dirty="0">
              <a:latin typeface="Arial" panose="020B0604020202020204" pitchFamily="34" charset="0"/>
              <a:cs typeface="Arial" panose="020B0604020202020204" pitchFamily="34" charset="0"/>
            </a:endParaRPr>
          </a:p>
          <a:p>
            <a:r>
              <a:rPr lang="en-GB" sz="1900" b="1" dirty="0">
                <a:latin typeface="Arial" panose="020B0604020202020204" pitchFamily="34" charset="0"/>
                <a:cs typeface="Arial" panose="020B0604020202020204" pitchFamily="34" charset="0"/>
              </a:rPr>
              <a:t>Temperature: </a:t>
            </a:r>
          </a:p>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If </a:t>
            </a:r>
            <a:r>
              <a:rPr lang="en-GB" sz="1900" dirty="0">
                <a:latin typeface="Arial" panose="020B0604020202020204" pitchFamily="34" charset="0"/>
                <a:cs typeface="Arial" panose="020B0604020202020204" pitchFamily="34" charset="0"/>
              </a:rPr>
              <a:t>you’re too hot or too cold, you won’t sleep soundly. 16-18° C is ideal.</a:t>
            </a:r>
          </a:p>
        </p:txBody>
      </p:sp>
    </p:spTree>
    <p:extLst>
      <p:ext uri="{BB962C8B-B14F-4D97-AF65-F5344CB8AC3E}">
        <p14:creationId xmlns:p14="http://schemas.microsoft.com/office/powerpoint/2010/main" val="145095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1560" y="1844824"/>
            <a:ext cx="8064896"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5" name="Picture 5"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55922"/>
            <a:ext cx="6328208" cy="474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1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5" name="Content Placeholder 2"/>
          <p:cNvSpPr txBox="1">
            <a:spLocks/>
          </p:cNvSpPr>
          <p:nvPr/>
        </p:nvSpPr>
        <p:spPr>
          <a:xfrm>
            <a:off x="336612" y="936942"/>
            <a:ext cx="5722797" cy="493400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endParaRPr kumimoji="0" lang="en-GB" sz="19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9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Relaxing: </a:t>
            </a:r>
          </a:p>
          <a:p>
            <a:pPr lvl="1">
              <a:buClr>
                <a:sysClr val="windowText" lastClr="000000">
                  <a:lumMod val="75000"/>
                  <a:lumOff val="25000"/>
                </a:sysClr>
              </a:buClr>
              <a:buFont typeface="Arial" panose="020B0604020202020204" pitchFamily="34" charset="0"/>
              <a:buChar char="•"/>
              <a:defRPr/>
            </a:pPr>
            <a:r>
              <a:rPr kumimoji="0" lang="en-GB" sz="19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Make your room relaxing to you. </a:t>
            </a:r>
          </a:p>
          <a:p>
            <a:pPr lvl="1">
              <a:buClr>
                <a:sysClr val="windowText" lastClr="000000">
                  <a:lumMod val="75000"/>
                  <a:lumOff val="25000"/>
                </a:sysClr>
              </a:buClr>
              <a:buFont typeface="Arial" panose="020B0604020202020204" pitchFamily="34" charset="0"/>
              <a:buChar char="•"/>
              <a:defRPr/>
            </a:pPr>
            <a:r>
              <a:rPr kumimoji="0" lang="en-GB" sz="19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Avoid treating your bedroom like an extension of the rest of your house. That means you shouldn’t use it for work, watching TV etc. </a:t>
            </a:r>
          </a:p>
          <a:p>
            <a:pPr lvl="1">
              <a:buClr>
                <a:sysClr val="windowText" lastClr="000000">
                  <a:lumMod val="75000"/>
                  <a:lumOff val="25000"/>
                </a:sysClr>
              </a:buClr>
              <a:buFont typeface="Arial" panose="020B0604020202020204" pitchFamily="34" charset="0"/>
              <a:buChar char="•"/>
              <a:defRPr/>
            </a:pPr>
            <a:r>
              <a:rPr kumimoji="0" lang="en-GB" sz="19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Save the bedroom for sleep</a:t>
            </a:r>
          </a:p>
          <a:p>
            <a:pPr lvl="1">
              <a:buClr>
                <a:sysClr val="windowText" lastClr="000000">
                  <a:lumMod val="75000"/>
                  <a:lumOff val="25000"/>
                </a:sysClr>
              </a:buClr>
              <a:buFont typeface="Arial" panose="020B0604020202020204" pitchFamily="34" charset="0"/>
              <a:buChar char="•"/>
              <a:defRPr/>
            </a:pPr>
            <a:r>
              <a:rPr lang="en-GB" sz="1900" dirty="0">
                <a:solidFill>
                  <a:sysClr val="windowText" lastClr="000000">
                    <a:lumMod val="75000"/>
                    <a:lumOff val="25000"/>
                  </a:sysClr>
                </a:solidFill>
                <a:latin typeface="Arial" panose="020B0604020202020204" pitchFamily="34" charset="0"/>
                <a:cs typeface="Arial" panose="020B0604020202020204" pitchFamily="34" charset="0"/>
              </a:rPr>
              <a:t>A tidy room makes for a tidy mind… and a restful night’s sleep! </a:t>
            </a:r>
          </a:p>
          <a:p>
            <a:pPr lvl="1">
              <a:buClr>
                <a:sysClr val="windowText" lastClr="000000">
                  <a:lumMod val="75000"/>
                  <a:lumOff val="25000"/>
                </a:sysClr>
              </a:buClr>
              <a:buFont typeface="Arial" panose="020B0604020202020204" pitchFamily="34" charset="0"/>
              <a:buChar char="•"/>
              <a:defRPr/>
            </a:pPr>
            <a:r>
              <a:rPr lang="en-GB" sz="1900" dirty="0">
                <a:solidFill>
                  <a:sysClr val="windowText" lastClr="000000">
                    <a:lumMod val="75000"/>
                    <a:lumOff val="25000"/>
                  </a:sysClr>
                </a:solidFill>
                <a:latin typeface="Arial" panose="020B0604020202020204" pitchFamily="34" charset="0"/>
                <a:cs typeface="Arial" panose="020B0604020202020204" pitchFamily="34" charset="0"/>
              </a:rPr>
              <a:t>De-clutter your bedroom and make separate “zones” for play, work and sleep.</a:t>
            </a:r>
          </a:p>
          <a:p>
            <a:pPr marL="742950" marR="0" lvl="1" indent="-28575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2000" b="0" i="0" u="none" strike="noStrike" kern="1200" cap="none" spc="0" normalizeH="0" baseline="0" noProof="0" dirty="0" smtClean="0">
              <a:ln>
                <a:noFill/>
              </a:ln>
              <a:solidFill>
                <a:sysClr val="windowText" lastClr="000000">
                  <a:lumMod val="75000"/>
                  <a:lumOff val="25000"/>
                </a:sysClr>
              </a:solidFill>
              <a:effectLst/>
              <a:uLnTx/>
              <a:uFillTx/>
              <a:latin typeface="Verdana"/>
              <a:ea typeface="+mn-ea"/>
              <a:cs typeface="+mn-cs"/>
            </a:endParaRPr>
          </a:p>
          <a:p>
            <a:pPr marL="742950" marR="0" lvl="1" indent="-28575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b="0"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542" y="2204864"/>
            <a:ext cx="2921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02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1009442" y="675724"/>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Arial" panose="020B0604020202020204" pitchFamily="34" charset="0"/>
                <a:cs typeface="Arial" panose="020B0604020202020204" pitchFamily="34" charset="0"/>
              </a:rPr>
              <a:t>Your Bed</a:t>
            </a:r>
            <a:endParaRPr lang="en-GB"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83568" y="1676230"/>
            <a:ext cx="4282637" cy="350554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Make sure that your mattress supports you properly. </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Generally, you should replace your mattress every 10 years to get the best support and comfort</a:t>
            </a:r>
            <a:r>
              <a:rPr kumimoji="0" lang="en-GB" sz="18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581" y="2353258"/>
            <a:ext cx="3516849" cy="215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56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261190"/>
            <a:ext cx="9144000" cy="461665"/>
          </a:xfrm>
          <a:prstGeom prst="rect">
            <a:avLst/>
          </a:prstGeom>
          <a:noFill/>
        </p:spPr>
        <p:txBody>
          <a:bodyPr wrap="square" rtlCol="0">
            <a:spAutoFit/>
          </a:bodyPr>
          <a:lstStyle/>
          <a:p>
            <a:pPr algn="ctr"/>
            <a:endParaRPr lang="en-GB" sz="2400" dirty="0">
              <a:solidFill>
                <a:srgbClr val="FF000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009443" y="1238570"/>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Objectives</a:t>
            </a:r>
            <a:endParaRPr lang="en-GB" dirty="0"/>
          </a:p>
        </p:txBody>
      </p:sp>
      <p:sp>
        <p:nvSpPr>
          <p:cNvPr id="6" name="Content Placeholder 2"/>
          <p:cNvSpPr txBox="1">
            <a:spLocks/>
          </p:cNvSpPr>
          <p:nvPr/>
        </p:nvSpPr>
        <p:spPr>
          <a:xfrm>
            <a:off x="467544" y="1844824"/>
            <a:ext cx="7125112" cy="390742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smtClean="0">
                <a:latin typeface="Arial" panose="020B0604020202020204" pitchFamily="34" charset="0"/>
                <a:cs typeface="Arial" panose="020B0604020202020204" pitchFamily="34" charset="0"/>
              </a:rPr>
              <a:t>What is sleep?</a:t>
            </a:r>
          </a:p>
          <a:p>
            <a:r>
              <a:rPr lang="en-GB" sz="1800" dirty="0" smtClean="0">
                <a:latin typeface="Arial" panose="020B0604020202020204" pitchFamily="34" charset="0"/>
                <a:cs typeface="Arial" panose="020B0604020202020204" pitchFamily="34" charset="0"/>
              </a:rPr>
              <a:t>Why do we sleep?</a:t>
            </a:r>
          </a:p>
          <a:p>
            <a:r>
              <a:rPr lang="en-GB" sz="1800" dirty="0" smtClean="0">
                <a:latin typeface="Arial" panose="020B0604020202020204" pitchFamily="34" charset="0"/>
                <a:cs typeface="Arial" panose="020B0604020202020204" pitchFamily="34" charset="0"/>
              </a:rPr>
              <a:t>How much sleep do we need?</a:t>
            </a:r>
          </a:p>
          <a:p>
            <a:r>
              <a:rPr lang="en-GB" sz="1800" dirty="0" smtClean="0">
                <a:latin typeface="Arial" panose="020B0604020202020204" pitchFamily="34" charset="0"/>
                <a:cs typeface="Arial" panose="020B0604020202020204" pitchFamily="34" charset="0"/>
              </a:rPr>
              <a:t>Why is sleep important?</a:t>
            </a:r>
          </a:p>
          <a:p>
            <a:r>
              <a:rPr lang="en-GB" sz="1800" dirty="0" smtClean="0">
                <a:latin typeface="Arial" panose="020B0604020202020204" pitchFamily="34" charset="0"/>
                <a:cs typeface="Arial" panose="020B0604020202020204" pitchFamily="34" charset="0"/>
              </a:rPr>
              <a:t>Why can it be hard to sleep?</a:t>
            </a:r>
          </a:p>
          <a:p>
            <a:r>
              <a:rPr lang="en-GB" sz="1800" dirty="0" smtClean="0">
                <a:latin typeface="Arial" panose="020B0604020202020204" pitchFamily="34" charset="0"/>
                <a:cs typeface="Arial" panose="020B0604020202020204" pitchFamily="34" charset="0"/>
              </a:rPr>
              <a:t>What is Sleep Hygiene?</a:t>
            </a:r>
          </a:p>
          <a:p>
            <a:r>
              <a:rPr lang="en-GB" sz="1800" dirty="0" smtClean="0">
                <a:latin typeface="Arial" panose="020B0604020202020204" pitchFamily="34" charset="0"/>
                <a:cs typeface="Arial" panose="020B0604020202020204" pitchFamily="34" charset="0"/>
              </a:rPr>
              <a:t>SLEEP HYGIENE</a:t>
            </a:r>
          </a:p>
          <a:p>
            <a:pPr lvl="1"/>
            <a:r>
              <a:rPr lang="en-GB" sz="1800" dirty="0" smtClean="0">
                <a:latin typeface="Arial" panose="020B0604020202020204" pitchFamily="34" charset="0"/>
                <a:cs typeface="Arial" panose="020B0604020202020204" pitchFamily="34" charset="0"/>
              </a:rPr>
              <a:t>Lifestyle skills</a:t>
            </a:r>
          </a:p>
          <a:p>
            <a:pPr lvl="1"/>
            <a:r>
              <a:rPr lang="en-GB" sz="1800" dirty="0" smtClean="0">
                <a:latin typeface="Arial" panose="020B0604020202020204" pitchFamily="34" charset="0"/>
                <a:cs typeface="Arial" panose="020B0604020202020204" pitchFamily="34" charset="0"/>
              </a:rPr>
              <a:t>Practical Skills</a:t>
            </a:r>
          </a:p>
          <a:p>
            <a:r>
              <a:rPr lang="en-GB" sz="1800" dirty="0" smtClean="0">
                <a:latin typeface="Arial" panose="020B0604020202020204" pitchFamily="34" charset="0"/>
                <a:cs typeface="Arial" panose="020B0604020202020204" pitchFamily="34" charset="0"/>
              </a:rPr>
              <a:t>Summary + Feedback</a:t>
            </a:r>
          </a:p>
          <a:p>
            <a:r>
              <a:rPr lang="en-GB" sz="1800" dirty="0" smtClean="0">
                <a:latin typeface="Arial" panose="020B0604020202020204" pitchFamily="34" charset="0"/>
                <a:cs typeface="Arial" panose="020B0604020202020204" pitchFamily="34" charset="0"/>
              </a:rPr>
              <a:t>Useful links and resources</a:t>
            </a:r>
          </a:p>
          <a:p>
            <a:endParaRPr lang="en-GB" dirty="0"/>
          </a:p>
        </p:txBody>
      </p:sp>
    </p:spTree>
    <p:extLst>
      <p:ext uri="{BB962C8B-B14F-4D97-AF65-F5344CB8AC3E}">
        <p14:creationId xmlns:p14="http://schemas.microsoft.com/office/powerpoint/2010/main" val="137553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1009442" y="675724"/>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Arial" panose="020B0604020202020204" pitchFamily="34" charset="0"/>
                <a:cs typeface="Arial" panose="020B0604020202020204" pitchFamily="34" charset="0"/>
              </a:rPr>
              <a:t>Your Lifestyle</a:t>
            </a:r>
            <a:endParaRPr lang="en-GB"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1700809"/>
            <a:ext cx="4642677" cy="420874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dirty="0" smtClean="0">
                <a:latin typeface="Arial" panose="020B0604020202020204" pitchFamily="34" charset="0"/>
                <a:cs typeface="Arial" panose="020B0604020202020204" pitchFamily="34" charset="0"/>
              </a:rPr>
              <a:t>Maintain a regular bedtime routine and sleep pattern </a:t>
            </a:r>
            <a:endParaRPr lang="en-GB" sz="1800" dirty="0">
              <a:latin typeface="Arial" panose="020B0604020202020204" pitchFamily="34" charset="0"/>
              <a:cs typeface="Arial" panose="020B0604020202020204" pitchFamily="34" charset="0"/>
            </a:endParaRPr>
          </a:p>
          <a:p>
            <a:pPr>
              <a:buFontTx/>
              <a:buChar char="-"/>
            </a:pPr>
            <a:r>
              <a:rPr lang="en-GB" sz="1800" dirty="0" smtClean="0">
                <a:latin typeface="Arial" panose="020B0604020202020204" pitchFamily="34" charset="0"/>
                <a:cs typeface="Arial" panose="020B0604020202020204" pitchFamily="34" charset="0"/>
              </a:rPr>
              <a:t>Try not to nap during the day</a:t>
            </a:r>
          </a:p>
          <a:p>
            <a:pPr>
              <a:buFontTx/>
              <a:buChar char="-"/>
            </a:pPr>
            <a:r>
              <a:rPr lang="en-GB" sz="1800" dirty="0" smtClean="0">
                <a:latin typeface="Arial" panose="020B0604020202020204" pitchFamily="34" charset="0"/>
                <a:cs typeface="Arial" panose="020B0604020202020204" pitchFamily="34" charset="0"/>
              </a:rPr>
              <a:t>Include weekends in your routine</a:t>
            </a:r>
          </a:p>
          <a:p>
            <a:pPr marL="0" indent="0">
              <a:buNone/>
            </a:pPr>
            <a:endParaRPr lang="en-GB" sz="1800" dirty="0" smtClean="0">
              <a:latin typeface="Arial" panose="020B0604020202020204" pitchFamily="34" charset="0"/>
              <a:cs typeface="Arial" panose="020B0604020202020204" pitchFamily="34" charset="0"/>
            </a:endParaRPr>
          </a:p>
          <a:p>
            <a:r>
              <a:rPr lang="en-GB" sz="1800" b="1" dirty="0" smtClean="0">
                <a:latin typeface="Arial" panose="020B0604020202020204" pitchFamily="34" charset="0"/>
                <a:cs typeface="Arial" panose="020B0604020202020204" pitchFamily="34" charset="0"/>
              </a:rPr>
              <a:t>Avoid drinking alcohol or caffeine before bed. </a:t>
            </a:r>
          </a:p>
          <a:p>
            <a:pPr lvl="1"/>
            <a:r>
              <a:rPr lang="en-GB" sz="1800" dirty="0" smtClean="0">
                <a:latin typeface="Arial" panose="020B0604020202020204" pitchFamily="34" charset="0"/>
                <a:cs typeface="Arial" panose="020B0604020202020204" pitchFamily="34" charset="0"/>
              </a:rPr>
              <a:t>Stop drinking tea or coffee by mid-afternoon. </a:t>
            </a:r>
          </a:p>
          <a:p>
            <a:pPr lvl="1"/>
            <a:r>
              <a:rPr lang="en-GB" sz="1800" dirty="0" smtClean="0">
                <a:latin typeface="Arial" panose="020B0604020202020204" pitchFamily="34" charset="0"/>
                <a:cs typeface="Arial" panose="020B0604020202020204" pitchFamily="34" charset="0"/>
              </a:rPr>
              <a:t>If you want a hot drink in the evening, try something milky or herbal (check there's no caffeine in it).</a:t>
            </a:r>
          </a:p>
          <a:p>
            <a:pPr lvl="1"/>
            <a:r>
              <a:rPr lang="en-GB" sz="1800" dirty="0">
                <a:latin typeface="Arial" panose="020B0604020202020204" pitchFamily="34" charset="0"/>
                <a:cs typeface="Arial" panose="020B0604020202020204" pitchFamily="34" charset="0"/>
              </a:rPr>
              <a:t>It can take 6 hours for half the caffeine in your system to wear off (National Sleep Foundation</a:t>
            </a:r>
            <a:r>
              <a:rPr lang="en-GB" sz="1800" dirty="0" smtClean="0">
                <a:latin typeface="Arial" panose="020B0604020202020204" pitchFamily="34" charset="0"/>
                <a:cs typeface="Arial" panose="020B0604020202020204" pitchFamily="34" charset="0"/>
              </a:rPr>
              <a:t>)</a:t>
            </a:r>
          </a:p>
        </p:txBody>
      </p:sp>
      <p:pic>
        <p:nvPicPr>
          <p:cNvPr id="6146" name="Picture 2" descr="C:\Users\KnightM003\AppData\Local\Microsoft\Windows\Temporary Internet Files\Content.IE5\7JWODJ3G\over_a_cup_of_coffe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035691"/>
            <a:ext cx="2080897" cy="183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9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txBox="1">
            <a:spLocks/>
          </p:cNvSpPr>
          <p:nvPr/>
        </p:nvSpPr>
        <p:spPr>
          <a:xfrm>
            <a:off x="323528" y="1403281"/>
            <a:ext cx="4642677" cy="4257967"/>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Try not</a:t>
            </a:r>
            <a:r>
              <a:rPr kumimoji="0" lang="en-GB" b="1"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to drink too much before bed and go to the toilet as part of your routine</a:t>
            </a:r>
            <a:r>
              <a:rPr lang="en-GB" dirty="0">
                <a:solidFill>
                  <a:sysClr val="windowText" lastClr="000000">
                    <a:lumMod val="75000"/>
                    <a:lumOff val="25000"/>
                  </a:sysClr>
                </a:solidFill>
                <a:latin typeface="Arial" panose="020B0604020202020204" pitchFamily="34" charset="0"/>
                <a:cs typeface="Arial" panose="020B0604020202020204" pitchFamily="34" charset="0"/>
              </a:rPr>
              <a:t> </a:t>
            </a:r>
            <a:endParaRPr lang="en-GB" dirty="0" smtClean="0">
              <a:solidFill>
                <a:sysClr val="windowText" lastClr="000000">
                  <a:lumMod val="75000"/>
                  <a:lumOff val="25000"/>
                </a:sysClr>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kumimoji="0" lang="en-GB"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This avoids waking in the night and disrupting your sleep cycle.</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endParaRPr kumimoji="0" lang="en-GB"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Keep a </a:t>
            </a:r>
            <a:r>
              <a:rPr kumimoji="0" lang="en-GB" b="1" i="0"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hlinkClick r:id="rId3"/>
              </a:rPr>
              <a:t>sleep diary</a:t>
            </a:r>
            <a:r>
              <a:rPr kumimoji="0" lang="en-GB"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GB"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for a week.  </a:t>
            </a:r>
          </a:p>
          <a:p>
            <a:pPr marR="0" lvl="1"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lang="en-GB" sz="1800" dirty="0" smtClean="0">
                <a:solidFill>
                  <a:sysClr val="windowText" lastClr="000000">
                    <a:lumMod val="75000"/>
                    <a:lumOff val="25000"/>
                  </a:sysClr>
                </a:solidFill>
                <a:latin typeface="Arial" panose="020B0604020202020204" pitchFamily="34" charset="0"/>
                <a:cs typeface="Arial" panose="020B0604020202020204" pitchFamily="34" charset="0"/>
              </a:rPr>
              <a:t>Y</a:t>
            </a:r>
            <a:r>
              <a:rPr lang="en-GB" sz="1800" dirty="0" smtClean="0">
                <a:solidFill>
                  <a:sysClr val="windowText" lastClr="000000">
                    <a:lumMod val="75000"/>
                    <a:lumOff val="25000"/>
                  </a:sysClr>
                </a:solidFill>
                <a:latin typeface="Arial" panose="020B0604020202020204" pitchFamily="34" charset="0"/>
                <a:cs typeface="Arial" panose="020B0604020202020204" pitchFamily="34" charset="0"/>
              </a:rPr>
              <a:t>ou</a:t>
            </a:r>
            <a:r>
              <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can look back and notice when you have or had not had a </a:t>
            </a:r>
            <a:r>
              <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good </a:t>
            </a:r>
            <a:r>
              <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night’s sleep, and make links between</a:t>
            </a:r>
            <a:r>
              <a:rPr kumimoji="0" lang="en-GB" sz="1800" b="0"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what you have done that day and how this might be impacting your sleep.</a:t>
            </a:r>
          </a:p>
          <a:p>
            <a:pPr marR="0" lvl="1"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lang="en-GB" sz="1800" baseline="0" dirty="0" smtClean="0">
                <a:solidFill>
                  <a:sysClr val="windowText" lastClr="000000">
                    <a:lumMod val="75000"/>
                    <a:lumOff val="25000"/>
                  </a:sysClr>
                </a:solidFill>
                <a:latin typeface="Arial" panose="020B0604020202020204" pitchFamily="34" charset="0"/>
                <a:cs typeface="Arial" panose="020B0604020202020204" pitchFamily="34" charset="0"/>
              </a:rPr>
              <a:t>Then</a:t>
            </a:r>
            <a:r>
              <a:rPr lang="en-GB" sz="1800" dirty="0" smtClean="0">
                <a:solidFill>
                  <a:sysClr val="windowText" lastClr="000000">
                    <a:lumMod val="75000"/>
                    <a:lumOff val="25000"/>
                  </a:sysClr>
                </a:solidFill>
                <a:latin typeface="Arial" panose="020B0604020202020204" pitchFamily="34" charset="0"/>
                <a:cs typeface="Arial" panose="020B0604020202020204" pitchFamily="34" charset="0"/>
              </a:rPr>
              <a:t> you can start to do more of what helps, and less of what doesn’t. </a:t>
            </a:r>
            <a:endPar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5122" name="Picture 2" descr="C:\Users\KnightM003\AppData\Local\Microsoft\Windows\Temporary Internet Files\Content.IE5\FN706Y3D\Sleep_diar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00808"/>
            <a:ext cx="31813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4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1734" y="1844824"/>
            <a:ext cx="8064896" cy="2862322"/>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5" name="Title 1"/>
          <p:cNvSpPr txBox="1">
            <a:spLocks/>
          </p:cNvSpPr>
          <p:nvPr/>
        </p:nvSpPr>
        <p:spPr>
          <a:xfrm>
            <a:off x="1009442" y="675724"/>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Your Diet</a:t>
            </a:r>
            <a:endParaRPr lang="en-GB" dirty="0"/>
          </a:p>
        </p:txBody>
      </p:sp>
      <p:sp>
        <p:nvSpPr>
          <p:cNvPr id="6" name="Content Placeholder 2"/>
          <p:cNvSpPr txBox="1">
            <a:spLocks/>
          </p:cNvSpPr>
          <p:nvPr/>
        </p:nvSpPr>
        <p:spPr>
          <a:xfrm>
            <a:off x="755576" y="1600199"/>
            <a:ext cx="4498661"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Try to combine a protein food with a low to medium glycaemic index carbohydrate</a:t>
            </a: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Avoid stimulants like caffeine and cigarettes.</a:t>
            </a: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Avoid sedatives, such as sleeping pills and alcohol, to help you sleep. </a:t>
            </a: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Don’t buy melatonin supplements online. </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None/>
              <a:tabLst/>
              <a:defRPr/>
            </a:pPr>
            <a:endParaRPr kumimoji="0" lang="en-GB" sz="1800" b="0" i="0" u="none" strike="noStrike" kern="1200" cap="none" spc="0" normalizeH="0" baseline="0" noProof="0" dirty="0">
              <a:ln>
                <a:noFill/>
              </a:ln>
              <a:solidFill>
                <a:sysClr val="windowText" lastClr="000000">
                  <a:lumMod val="75000"/>
                  <a:lumOff val="25000"/>
                </a:sysClr>
              </a:solidFill>
              <a:effectLst/>
              <a:uLnTx/>
              <a:uFillTx/>
              <a:latin typeface="Verdana"/>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930" y="2099785"/>
            <a:ext cx="3158700" cy="23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69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2178653" y="675724"/>
            <a:ext cx="4786694"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Your Exercise Routine</a:t>
            </a:r>
            <a:endParaRPr kumimoji="0" lang="en-GB" sz="36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51520" y="1600198"/>
            <a:ext cx="5578781" cy="42585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kumimoji="0" lang="en-GB" sz="18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It’s believed that exercising close to bedtime can disturb sleep.</a:t>
            </a: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Arial" panose="020B0604020202020204" pitchFamily="34" charset="0"/>
              <a:buChar char="•"/>
              <a:tabLst/>
              <a:defRPr/>
            </a:pPr>
            <a:r>
              <a:rPr lang="en-GB" b="1" dirty="0" smtClean="0">
                <a:solidFill>
                  <a:sysClr val="windowText" lastClr="000000">
                    <a:lumMod val="75000"/>
                    <a:lumOff val="25000"/>
                  </a:sysClr>
                </a:solidFill>
                <a:latin typeface="Arial" panose="020B0604020202020204" pitchFamily="34" charset="0"/>
                <a:cs typeface="Arial" panose="020B0604020202020204" pitchFamily="34" charset="0"/>
              </a:rPr>
              <a:t>Exercise before bed can feel like it might tire you out, but can actually make you more alert, meaning it is harder to get to sleep</a:t>
            </a:r>
            <a:endParaRPr lang="en-GB" b="1" dirty="0">
              <a:solidFill>
                <a:sysClr val="windowText" lastClr="000000">
                  <a:lumMod val="75000"/>
                  <a:lumOff val="25000"/>
                </a:sysClr>
              </a:solidFill>
              <a:latin typeface="Arial" panose="020B0604020202020204" pitchFamily="34" charset="0"/>
              <a:cs typeface="Arial" panose="020B0604020202020204" pitchFamily="34" charset="0"/>
            </a:endParaRPr>
          </a:p>
          <a:p>
            <a:pPr marR="0" lvl="1"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kumimoji="0" lang="en-GB" sz="16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Gentle yoga exercises before bed may help to relax you, but won’t be too energetic</a:t>
            </a:r>
          </a:p>
          <a:p>
            <a:pPr marR="0" lvl="1"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lang="en-GB" dirty="0" smtClean="0">
                <a:solidFill>
                  <a:sysClr val="windowText" lastClr="000000">
                    <a:lumMod val="75000"/>
                    <a:lumOff val="25000"/>
                  </a:sysClr>
                </a:solidFill>
                <a:latin typeface="Arial" panose="020B0604020202020204" pitchFamily="34" charset="0"/>
                <a:cs typeface="Arial" panose="020B0604020202020204" pitchFamily="34" charset="0"/>
              </a:rPr>
              <a:t>Exercising earlier in the day can mean that you sleep better at night, with moderate aerobic exercise helpful for getting to sleep (such as walking)</a:t>
            </a:r>
            <a:endParaRPr kumimoji="0" lang="en-GB" sz="16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R="0" lvl="1"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endParaRPr kumimoji="0" lang="en-GB" sz="16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6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2051" name="Picture 3" descr="C:\Users\KnightM003\AppData\Local\Microsoft\Windows\Temporary Internet Files\Content.IE5\FN706Y3D\Exercis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559" y="1981281"/>
            <a:ext cx="2938870" cy="289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4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4" name="TextBox 3"/>
          <p:cNvSpPr txBox="1"/>
          <p:nvPr/>
        </p:nvSpPr>
        <p:spPr>
          <a:xfrm>
            <a:off x="-916605" y="1628800"/>
            <a:ext cx="8064896" cy="2862322"/>
          </a:xfrm>
          <a:prstGeom prst="rect">
            <a:avLst/>
          </a:prstGeom>
          <a:noFill/>
        </p:spPr>
        <p:txBody>
          <a:bodyPr wrap="square" rtlCol="0">
            <a:spAutoFit/>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3074" name="Picture 2" descr="C:\Users\KnightM003\AppData\Local\Microsoft\Windows\Temporary Internet Files\Content.IE5\BSWMYC93\Teacup_clipar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576" y="1741945"/>
            <a:ext cx="4008847" cy="332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1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1560" y="1844824"/>
            <a:ext cx="8064896"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Amy is 16 and is currently revising for GCSEs. She is finding it quite stressful and keeps worrying that she is not working hard enough and that she might fail her exams. She keeps thinking about what will happen if she </a:t>
            </a:r>
            <a:r>
              <a:rPr lang="en-GB" sz="2000" dirty="0" smtClean="0">
                <a:latin typeface="Arial" panose="020B0604020202020204" pitchFamily="34" charset="0"/>
                <a:cs typeface="Arial" panose="020B0604020202020204" pitchFamily="34" charset="0"/>
              </a:rPr>
              <a:t>fails, and </a:t>
            </a:r>
            <a:r>
              <a:rPr lang="en-GB" sz="2000" dirty="0">
                <a:latin typeface="Arial" panose="020B0604020202020204" pitchFamily="34" charset="0"/>
                <a:cs typeface="Arial" panose="020B0604020202020204" pitchFamily="34" charset="0"/>
              </a:rPr>
              <a:t>she is worried about letting her parents down. </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During </a:t>
            </a:r>
            <a:r>
              <a:rPr lang="en-GB" sz="2000" dirty="0">
                <a:latin typeface="Arial" panose="020B0604020202020204" pitchFamily="34" charset="0"/>
                <a:cs typeface="Arial" panose="020B0604020202020204" pitchFamily="34" charset="0"/>
              </a:rPr>
              <a:t>the day, she tends not to think about </a:t>
            </a:r>
            <a:r>
              <a:rPr lang="en-GB" sz="2000" dirty="0" smtClean="0">
                <a:latin typeface="Arial" panose="020B0604020202020204" pitchFamily="34" charset="0"/>
                <a:cs typeface="Arial" panose="020B0604020202020204" pitchFamily="34" charset="0"/>
              </a:rPr>
              <a:t>it </a:t>
            </a:r>
            <a:r>
              <a:rPr lang="en-GB" sz="2000" dirty="0">
                <a:latin typeface="Arial" panose="020B0604020202020204" pitchFamily="34" charset="0"/>
                <a:cs typeface="Arial" panose="020B0604020202020204" pitchFamily="34" charset="0"/>
              </a:rPr>
              <a:t>because she has so much to </a:t>
            </a:r>
            <a:r>
              <a:rPr lang="en-GB" sz="2000" dirty="0" smtClean="0">
                <a:latin typeface="Arial" panose="020B0604020202020204" pitchFamily="34" charset="0"/>
                <a:cs typeface="Arial" panose="020B0604020202020204" pitchFamily="34" charset="0"/>
              </a:rPr>
              <a:t>do, </a:t>
            </a:r>
            <a:r>
              <a:rPr lang="en-GB" sz="2000" dirty="0">
                <a:latin typeface="Arial" panose="020B0604020202020204" pitchFamily="34" charset="0"/>
                <a:cs typeface="Arial" panose="020B0604020202020204" pitchFamily="34" charset="0"/>
              </a:rPr>
              <a:t>but when she lies in bed trying to fall asleep, all the worry comes back and she finds it difficult not to think about this. She keeps tossing and turning in bed and ends up spending the whole night sleeping in fits and starts, waking up really tired the next morning. This affects her concentration at school which makes her </a:t>
            </a:r>
            <a:r>
              <a:rPr lang="en-GB" sz="2000" dirty="0" smtClean="0">
                <a:latin typeface="Arial" panose="020B0604020202020204" pitchFamily="34" charset="0"/>
                <a:cs typeface="Arial" panose="020B0604020202020204" pitchFamily="34" charset="0"/>
              </a:rPr>
              <a:t>worry even </a:t>
            </a:r>
            <a:r>
              <a:rPr lang="en-GB" sz="2000" dirty="0">
                <a:latin typeface="Arial" panose="020B0604020202020204" pitchFamily="34" charset="0"/>
                <a:cs typeface="Arial" panose="020B0604020202020204" pitchFamily="34" charset="0"/>
              </a:rPr>
              <a:t>more. </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What </a:t>
            </a:r>
            <a:r>
              <a:rPr lang="en-GB" sz="2000" dirty="0">
                <a:latin typeface="Arial" panose="020B0604020202020204" pitchFamily="34" charset="0"/>
                <a:cs typeface="Arial" panose="020B0604020202020204" pitchFamily="34" charset="0"/>
              </a:rPr>
              <a:t>could be helpful for Amy?</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42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945055" y="1058725"/>
            <a:ext cx="7253887"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latin typeface="Arial" panose="020B0604020202020204" pitchFamily="34" charset="0"/>
                <a:cs typeface="Arial" panose="020B0604020202020204" pitchFamily="34" charset="0"/>
              </a:rPr>
              <a:t>Soothing skills for in the moment</a:t>
            </a:r>
            <a:endParaRPr lang="en-GB" sz="36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09443" y="2492896"/>
            <a:ext cx="7125112" cy="336590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latin typeface="Arial" panose="020B0604020202020204" pitchFamily="34" charset="0"/>
                <a:cs typeface="Arial" panose="020B0604020202020204" pitchFamily="34" charset="0"/>
              </a:rPr>
              <a:t>Progressive muscle relaxation</a:t>
            </a:r>
          </a:p>
          <a:p>
            <a:r>
              <a:rPr lang="en-GB" sz="2400" dirty="0" smtClean="0">
                <a:latin typeface="Arial" panose="020B0604020202020204" pitchFamily="34" charset="0"/>
                <a:cs typeface="Arial" panose="020B0604020202020204" pitchFamily="34" charset="0"/>
              </a:rPr>
              <a:t>Breathing exercises</a:t>
            </a:r>
          </a:p>
          <a:p>
            <a:r>
              <a:rPr lang="en-GB" sz="2400" dirty="0" smtClean="0">
                <a:latin typeface="Arial" panose="020B0604020202020204" pitchFamily="34" charset="0"/>
                <a:cs typeface="Arial" panose="020B0604020202020204" pitchFamily="34" charset="0"/>
              </a:rPr>
              <a:t>Thought banishing through speaking out loud </a:t>
            </a:r>
          </a:p>
          <a:p>
            <a:r>
              <a:rPr lang="en-GB" sz="2400" dirty="0" smtClean="0">
                <a:latin typeface="Arial" panose="020B0604020202020204" pitchFamily="34" charset="0"/>
                <a:cs typeface="Arial" panose="020B0604020202020204" pitchFamily="34" charset="0"/>
              </a:rPr>
              <a:t>Problem solving</a:t>
            </a:r>
          </a:p>
          <a:p>
            <a:endParaRPr lang="en-GB"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32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txBox="1">
            <a:spLocks/>
          </p:cNvSpPr>
          <p:nvPr/>
        </p:nvSpPr>
        <p:spPr>
          <a:xfrm>
            <a:off x="251520" y="1916832"/>
            <a:ext cx="4248471" cy="42379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This technique helps you to notice the difference in sensation between being tensed and relaxed. </a:t>
            </a:r>
          </a:p>
          <a:p>
            <a:r>
              <a:rPr lang="en-GB" sz="2000" dirty="0" smtClean="0">
                <a:latin typeface="Arial" panose="020B0604020202020204" pitchFamily="34" charset="0"/>
                <a:cs typeface="Arial" panose="020B0604020202020204" pitchFamily="34" charset="0"/>
              </a:rPr>
              <a:t>Try this before bed or when you are feeling stressed. </a:t>
            </a:r>
          </a:p>
          <a:p>
            <a:r>
              <a:rPr lang="en-GB" sz="2000" dirty="0" smtClean="0">
                <a:latin typeface="Arial" panose="020B0604020202020204" pitchFamily="34" charset="0"/>
                <a:cs typeface="Arial" panose="020B0604020202020204" pitchFamily="34" charset="0"/>
              </a:rPr>
              <a:t>Practice this, slowly moving up your entire body.</a:t>
            </a:r>
          </a:p>
          <a:p>
            <a:r>
              <a:rPr lang="en-GB" sz="2000" dirty="0" smtClean="0">
                <a:latin typeface="Arial" panose="020B0604020202020204" pitchFamily="34" charset="0"/>
                <a:cs typeface="Arial" panose="020B0604020202020204" pitchFamily="34" charset="0"/>
              </a:rPr>
              <a:t>Try it out! </a:t>
            </a:r>
            <a:endParaRPr lang="en-GB" sz="2000" dirty="0">
              <a:latin typeface="Arial" panose="020B0604020202020204" pitchFamily="34" charset="0"/>
              <a:cs typeface="Arial" panose="020B0604020202020204" pitchFamily="34" charset="0"/>
            </a:endParaRPr>
          </a:p>
        </p:txBody>
      </p:sp>
      <p:sp>
        <p:nvSpPr>
          <p:cNvPr id="6" name="Title 1"/>
          <p:cNvSpPr txBox="1">
            <a:spLocks/>
          </p:cNvSpPr>
          <p:nvPr/>
        </p:nvSpPr>
        <p:spPr>
          <a:xfrm>
            <a:off x="1386564" y="915072"/>
            <a:ext cx="622685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Progressive muscle relaxation</a:t>
            </a:r>
            <a:endParaRPr kumimoji="0" lang="en-GB" sz="32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0" y="1988840"/>
            <a:ext cx="455908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68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2286665" y="677680"/>
            <a:ext cx="4570670"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Breathing exercises </a:t>
            </a:r>
            <a:endParaRPr kumimoji="0" lang="en-GB" sz="36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67544" y="1412776"/>
            <a:ext cx="6192688"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8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Breathing slowly helps slow our heart rate. </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8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This prepares your body for sleep by making sure you are not overly stimulated.</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8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There are a few different exercises you can try:</a:t>
            </a: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kumimoji="0" lang="en-GB" sz="18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Square breathing</a:t>
            </a:r>
          </a:p>
          <a:p>
            <a:pPr lvl="0">
              <a:buClr>
                <a:sysClr val="windowText" lastClr="000000">
                  <a:lumMod val="75000"/>
                  <a:lumOff val="25000"/>
                </a:sysClr>
              </a:buClr>
              <a:buFontTx/>
              <a:buChar char="-"/>
            </a:pPr>
            <a:r>
              <a:rPr lang="en-GB" b="1" dirty="0">
                <a:solidFill>
                  <a:sysClr val="windowText" lastClr="000000">
                    <a:lumMod val="75000"/>
                    <a:lumOff val="25000"/>
                  </a:sysClr>
                </a:solidFill>
                <a:latin typeface="Arial" panose="020B0604020202020204" pitchFamily="34" charset="0"/>
                <a:cs typeface="Arial" panose="020B0604020202020204" pitchFamily="34" charset="0"/>
              </a:rPr>
              <a:t>Colour breathing </a:t>
            </a:r>
          </a:p>
          <a:p>
            <a:pPr lvl="0">
              <a:buClr>
                <a:sysClr val="windowText" lastClr="000000">
                  <a:lumMod val="75000"/>
                  <a:lumOff val="25000"/>
                </a:sysClr>
              </a:buClr>
              <a:buFontTx/>
              <a:buChar char="-"/>
            </a:pPr>
            <a:r>
              <a:rPr lang="en-GB" b="1" dirty="0">
                <a:solidFill>
                  <a:sysClr val="windowText" lastClr="000000">
                    <a:lumMod val="75000"/>
                    <a:lumOff val="25000"/>
                  </a:sysClr>
                </a:solidFill>
                <a:latin typeface="Arial" panose="020B0604020202020204" pitchFamily="34" charset="0"/>
                <a:cs typeface="Arial" panose="020B0604020202020204" pitchFamily="34" charset="0"/>
              </a:rPr>
              <a:t>Balloon breathing</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endParaRPr kumimoji="0" lang="en-GB" sz="18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7"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821" y="3711721"/>
            <a:ext cx="2304257" cy="22876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nightM003\AppData\Local\Microsoft\Windows\Temporary Internet Files\Content.IE5\LM433Q93\balloon_2_r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3573016"/>
            <a:ext cx="2356174" cy="285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90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403648" y="677679"/>
            <a:ext cx="5794806"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Arial" panose="020B0604020202020204" pitchFamily="34" charset="0"/>
                <a:cs typeface="Arial" panose="020B0604020202020204" pitchFamily="34" charset="0"/>
              </a:rPr>
              <a:t>Speaking out loud</a:t>
            </a:r>
            <a:endParaRPr lang="en-GB"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67544" y="1772816"/>
            <a:ext cx="5616624" cy="3600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20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We can use speaking out loud to override any thoughts we have when trying to sleep.</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20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This technique can help us to banish these unwanted thoughts; we can even use this technique to solve any problems that are keeping us from sleeping well.</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20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Imagine you are trying to count in your head, and</a:t>
            </a:r>
            <a:r>
              <a:rPr kumimoji="0" lang="en-GB" sz="2000"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also say the alphabet out loud – you cant do both.</a:t>
            </a:r>
            <a:endParaRPr kumimoji="0" lang="en-GB" sz="20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7" name="Picture 6" descr="C:\Users\KnightM003\AppData\Local\Microsoft\Windows\Temporary Internet Files\Content.IE5\IZ2QCYPI\conversation[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2564904"/>
            <a:ext cx="3024336" cy="2592288"/>
          </a:xfrm>
          <a:prstGeom prst="rect">
            <a:avLst/>
          </a:prstGeom>
          <a:noFill/>
          <a:ln>
            <a:noFill/>
          </a:ln>
        </p:spPr>
      </p:pic>
    </p:spTree>
    <p:extLst>
      <p:ext uri="{BB962C8B-B14F-4D97-AF65-F5344CB8AC3E}">
        <p14:creationId xmlns:p14="http://schemas.microsoft.com/office/powerpoint/2010/main" val="65394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5" name="TextBox 4"/>
          <p:cNvSpPr txBox="1"/>
          <p:nvPr/>
        </p:nvSpPr>
        <p:spPr>
          <a:xfrm>
            <a:off x="755576" y="620688"/>
            <a:ext cx="7632848" cy="4924425"/>
          </a:xfrm>
          <a:prstGeom prst="rect">
            <a:avLst/>
          </a:prstGeom>
          <a:noFill/>
        </p:spPr>
        <p:txBody>
          <a:bodyPr wrap="square" rtlCol="0">
            <a:spAutoFit/>
          </a:bodyPr>
          <a:lstStyle/>
          <a:p>
            <a:pPr algn="ctr"/>
            <a:r>
              <a:rPr lang="en-GB" sz="4000" dirty="0" smtClean="0">
                <a:latin typeface="Arial" panose="020B0604020202020204" pitchFamily="34" charset="0"/>
                <a:cs typeface="Arial" panose="020B0604020202020204" pitchFamily="34" charset="0"/>
              </a:rPr>
              <a:t>Goals:</a:t>
            </a:r>
          </a:p>
          <a:p>
            <a:endParaRPr lang="en-GB" sz="4000" dirty="0">
              <a:latin typeface="Arial" panose="020B0604020202020204" pitchFamily="34" charset="0"/>
              <a:cs typeface="Arial" panose="020B0604020202020204" pitchFamily="34" charset="0"/>
            </a:endParaRPr>
          </a:p>
          <a:p>
            <a:pPr marL="571500" indent="-571500">
              <a:buFontTx/>
              <a:buChar char="-"/>
            </a:pPr>
            <a:r>
              <a:rPr lang="en-GB" dirty="0" smtClean="0">
                <a:latin typeface="Arial" panose="020B0604020202020204" pitchFamily="34" charset="0"/>
                <a:cs typeface="Arial" panose="020B0604020202020204" pitchFamily="34" charset="0"/>
              </a:rPr>
              <a:t>What are your current sleep difficulties impacting you? </a:t>
            </a:r>
          </a:p>
          <a:p>
            <a:pPr marL="571500" indent="-571500">
              <a:buFontTx/>
              <a:buChar char="-"/>
            </a:pPr>
            <a:r>
              <a:rPr lang="en-GB" dirty="0" smtClean="0">
                <a:latin typeface="Arial" panose="020B0604020202020204" pitchFamily="34" charset="0"/>
                <a:cs typeface="Arial" panose="020B0604020202020204" pitchFamily="34" charset="0"/>
              </a:rPr>
              <a:t>What would you like to change?</a:t>
            </a:r>
          </a:p>
          <a:p>
            <a:pPr marL="571500" indent="-571500">
              <a:buFontTx/>
              <a:buChar char="-"/>
            </a:pPr>
            <a:r>
              <a:rPr lang="en-GB" dirty="0" smtClean="0">
                <a:latin typeface="Arial" panose="020B0604020202020204" pitchFamily="34" charset="0"/>
                <a:cs typeface="Arial" panose="020B0604020202020204" pitchFamily="34" charset="0"/>
              </a:rPr>
              <a:t>Ho</a:t>
            </a:r>
            <a:r>
              <a:rPr lang="en-GB" dirty="0" smtClean="0">
                <a:latin typeface="Arial" panose="020B0604020202020204" pitchFamily="34" charset="0"/>
                <a:cs typeface="Arial" panose="020B0604020202020204" pitchFamily="34" charset="0"/>
              </a:rPr>
              <a:t>w would your sleep be different?</a:t>
            </a:r>
            <a:endParaRPr lang="en-GB" dirty="0" smtClean="0">
              <a:latin typeface="Arial" panose="020B0604020202020204" pitchFamily="34" charset="0"/>
              <a:cs typeface="Arial" panose="020B0604020202020204" pitchFamily="34" charset="0"/>
            </a:endParaRPr>
          </a:p>
          <a:p>
            <a:endParaRPr lang="en-GB" dirty="0" smtClean="0"/>
          </a:p>
          <a:p>
            <a:endParaRPr lang="en-GB" dirty="0" smtClean="0"/>
          </a:p>
          <a:p>
            <a:endParaRPr lang="en-GB" dirty="0" smtClean="0"/>
          </a:p>
          <a:p>
            <a:endParaRPr lang="en-GB" dirty="0"/>
          </a:p>
          <a:p>
            <a:endParaRPr lang="en-GB" dirty="0" smtClean="0"/>
          </a:p>
          <a:p>
            <a:endParaRPr lang="en-GB" dirty="0"/>
          </a:p>
          <a:p>
            <a:endParaRPr lang="en-GB" dirty="0"/>
          </a:p>
          <a:p>
            <a:endParaRPr lang="en-GB" dirty="0"/>
          </a:p>
          <a:p>
            <a:r>
              <a:rPr lang="en-GB" dirty="0" smtClean="0">
                <a:latin typeface="Arial" panose="020B0604020202020204" pitchFamily="34" charset="0"/>
                <a:cs typeface="Arial" panose="020B0604020202020204" pitchFamily="34" charset="0"/>
              </a:rPr>
              <a:t>We will be asking for feedback at the end of the session – please add your goal or goals to this sheet and rate where you are at now </a:t>
            </a:r>
            <a:r>
              <a:rPr lang="en-GB" dirty="0" smtClean="0">
                <a:latin typeface="Arial" panose="020B0604020202020204" pitchFamily="34" charset="0"/>
                <a:cs typeface="Arial" panose="020B0604020202020204" pitchFamily="34" charset="0"/>
              </a:rPr>
              <a:t>out of ten. </a:t>
            </a:r>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5843" y="2924944"/>
            <a:ext cx="2913955" cy="174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526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
            <a:ext cx="9144000" cy="6858000"/>
          </a:xfrm>
          <a:prstGeom prst="rect">
            <a:avLst/>
          </a:prstGeom>
        </p:spPr>
      </p:pic>
      <p:sp>
        <p:nvSpPr>
          <p:cNvPr id="4" name="TextBox 3"/>
          <p:cNvSpPr txBox="1"/>
          <p:nvPr/>
        </p:nvSpPr>
        <p:spPr>
          <a:xfrm>
            <a:off x="-916605" y="1628800"/>
            <a:ext cx="8064896" cy="2862322"/>
          </a:xfrm>
          <a:prstGeom prst="rect">
            <a:avLst/>
          </a:prstGeom>
          <a:noFill/>
        </p:spPr>
        <p:txBody>
          <a:bodyPr wrap="square" rtlCol="0">
            <a:spAutoFit/>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5" name="Title 1"/>
          <p:cNvSpPr txBox="1">
            <a:spLocks/>
          </p:cNvSpPr>
          <p:nvPr/>
        </p:nvSpPr>
        <p:spPr>
          <a:xfrm>
            <a:off x="1544037" y="836712"/>
            <a:ext cx="602770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Worry time and problem solving </a:t>
            </a:r>
            <a:endParaRPr kumimoji="0" lang="en-GB" sz="32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39552" y="1628800"/>
            <a:ext cx="6120680" cy="456712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Having dedicated  time each day to focus and try to problem solve our thoughts and worries can help us clear our minds.</a:t>
            </a:r>
            <a:r>
              <a:rPr kumimoji="0" lang="en-GB" sz="1800"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If you find yourself worrying when you go to bed, write down your worries, and an action plan to solve these for tomorrow, then think: </a:t>
            </a:r>
          </a:p>
          <a:p>
            <a:pPr marL="0" marR="0" lvl="0" indent="0" algn="ctr"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None/>
              <a:tabLst/>
              <a:defRPr/>
            </a:pPr>
            <a:r>
              <a:rPr kumimoji="0" lang="en-GB"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“I cannot do any more right now to solve my worries, I will leave them until the morning.”</a:t>
            </a:r>
          </a:p>
          <a:p>
            <a:pPr marL="0" marR="0" lvl="0" indent="0"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None/>
              <a:tabLst/>
              <a:defRPr/>
            </a:pPr>
            <a:r>
              <a:rPr lang="en-GB" dirty="0" smtClean="0">
                <a:solidFill>
                  <a:sysClr val="windowText" lastClr="000000">
                    <a:lumMod val="75000"/>
                    <a:lumOff val="25000"/>
                  </a:sysClr>
                </a:solidFill>
                <a:latin typeface="Arial" panose="020B0604020202020204" pitchFamily="34" charset="0"/>
                <a:cs typeface="Arial" panose="020B0604020202020204" pitchFamily="34" charset="0"/>
              </a:rPr>
              <a:t>Getting our thoughts onto paper can sometimes help us feel like we are in more control, as they aren’t going round and round in our heads but are fixed on a page.</a:t>
            </a:r>
            <a:endParaRPr kumimoji="0" lang="en-GB"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342900" marR="0" lvl="0" indent="-342900" algn="ctr"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7" name="Picture 6" descr="C:\Users\KnightM003\AppData\Local\Microsoft\Windows\Temporary Internet Files\Content.IE5\D1LLIN9F\alarmclock-512[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432571"/>
            <a:ext cx="1923628" cy="1971375"/>
          </a:xfrm>
          <a:prstGeom prst="rect">
            <a:avLst/>
          </a:prstGeom>
          <a:noFill/>
          <a:ln>
            <a:noFill/>
          </a:ln>
        </p:spPr>
      </p:pic>
    </p:spTree>
    <p:extLst>
      <p:ext uri="{BB962C8B-B14F-4D97-AF65-F5344CB8AC3E}">
        <p14:creationId xmlns:p14="http://schemas.microsoft.com/office/powerpoint/2010/main" val="1364711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2610701" y="675724"/>
            <a:ext cx="392259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Problem solving</a:t>
            </a:r>
            <a:endParaRPr kumimoji="0" lang="en-GB" sz="32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827584" y="2204864"/>
            <a:ext cx="4858701" cy="4051437"/>
          </a:xfrm>
          <a:prstGeom prst="rect">
            <a:avLst/>
          </a:prstGeom>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Think about the main problem you want to address, or the biggest worry that is stopping you from sleeping.</a:t>
            </a:r>
          </a:p>
          <a:p>
            <a:pPr marR="0" lvl="0"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Think of as many solutions as you can – break these down into step</a:t>
            </a:r>
            <a:r>
              <a:rPr kumimoji="0" lang="en-GB" sz="1800"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(these can even be things that seem ridiculous!)</a:t>
            </a:r>
            <a:endPar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lvl="0">
              <a:buClr>
                <a:sysClr val="windowText" lastClr="000000">
                  <a:lumMod val="75000"/>
                  <a:lumOff val="25000"/>
                </a:sysClr>
              </a:buClr>
              <a:buFontTx/>
              <a:buChar char="-"/>
            </a:pPr>
            <a:r>
              <a:rPr lang="en-GB" dirty="0">
                <a:solidFill>
                  <a:sysClr val="windowText" lastClr="000000">
                    <a:lumMod val="75000"/>
                    <a:lumOff val="25000"/>
                  </a:sysClr>
                </a:solidFill>
                <a:latin typeface="Arial" panose="020B0604020202020204" pitchFamily="34" charset="0"/>
                <a:cs typeface="Arial" panose="020B0604020202020204" pitchFamily="34" charset="0"/>
              </a:rPr>
              <a:t> Pick the solution that you think is most </a:t>
            </a:r>
            <a:r>
              <a:rPr lang="en-GB" dirty="0" smtClean="0">
                <a:solidFill>
                  <a:sysClr val="windowText" lastClr="000000">
                    <a:lumMod val="75000"/>
                    <a:lumOff val="25000"/>
                  </a:sysClr>
                </a:solidFill>
                <a:latin typeface="Arial" panose="020B0604020202020204" pitchFamily="34" charset="0"/>
                <a:cs typeface="Arial" panose="020B0604020202020204" pitchFamily="34" charset="0"/>
              </a:rPr>
              <a:t>suitable to start with</a:t>
            </a:r>
            <a:endParaRPr lang="en-GB" dirty="0">
              <a:solidFill>
                <a:sysClr val="windowText" lastClr="000000">
                  <a:lumMod val="75000"/>
                  <a:lumOff val="25000"/>
                </a:sysClr>
              </a:solidFill>
              <a:latin typeface="Arial" panose="020B0604020202020204" pitchFamily="34" charset="0"/>
              <a:cs typeface="Arial" panose="020B0604020202020204" pitchFamily="34" charset="0"/>
            </a:endParaRPr>
          </a:p>
          <a:p>
            <a:pPr lvl="0">
              <a:buClr>
                <a:sysClr val="windowText" lastClr="000000">
                  <a:lumMod val="75000"/>
                  <a:lumOff val="25000"/>
                </a:sysClr>
              </a:buClr>
              <a:buFontTx/>
              <a:buChar char="-"/>
            </a:pPr>
            <a:r>
              <a:rPr lang="en-GB" dirty="0">
                <a:solidFill>
                  <a:sysClr val="windowText" lastClr="000000">
                    <a:lumMod val="75000"/>
                    <a:lumOff val="25000"/>
                  </a:sysClr>
                </a:solidFill>
                <a:latin typeface="Arial" panose="020B0604020202020204" pitchFamily="34" charset="0"/>
                <a:cs typeface="Arial" panose="020B0604020202020204" pitchFamily="34" charset="0"/>
              </a:rPr>
              <a:t>W</a:t>
            </a:r>
            <a:r>
              <a:rPr lang="en-GB" dirty="0" smtClean="0">
                <a:solidFill>
                  <a:sysClr val="windowText" lastClr="000000">
                    <a:lumMod val="75000"/>
                    <a:lumOff val="25000"/>
                  </a:sysClr>
                </a:solidFill>
                <a:latin typeface="Arial" panose="020B0604020202020204" pitchFamily="34" charset="0"/>
                <a:cs typeface="Arial" panose="020B0604020202020204" pitchFamily="34" charset="0"/>
              </a:rPr>
              <a:t>hat </a:t>
            </a:r>
            <a:r>
              <a:rPr lang="en-GB" dirty="0">
                <a:solidFill>
                  <a:sysClr val="windowText" lastClr="000000">
                    <a:lumMod val="75000"/>
                    <a:lumOff val="25000"/>
                  </a:sysClr>
                </a:solidFill>
                <a:latin typeface="Arial" panose="020B0604020202020204" pitchFamily="34" charset="0"/>
                <a:cs typeface="Arial" panose="020B0604020202020204" pitchFamily="34" charset="0"/>
              </a:rPr>
              <a:t>will you need to do, bring with you, and what could get in the way</a:t>
            </a:r>
            <a:r>
              <a:rPr lang="en-GB" dirty="0" smtClean="0">
                <a:solidFill>
                  <a:sysClr val="windowText" lastClr="000000">
                    <a:lumMod val="75000"/>
                    <a:lumOff val="25000"/>
                  </a:sysClr>
                </a:solidFill>
                <a:latin typeface="Arial" panose="020B0604020202020204" pitchFamily="34" charset="0"/>
                <a:cs typeface="Arial" panose="020B0604020202020204" pitchFamily="34" charset="0"/>
              </a:rPr>
              <a:t>? </a:t>
            </a:r>
            <a:endParaRPr lang="en-GB" dirty="0">
              <a:solidFill>
                <a:sysClr val="windowText" lastClr="000000">
                  <a:lumMod val="75000"/>
                  <a:lumOff val="25000"/>
                </a:sysClr>
              </a:solidFill>
              <a:latin typeface="Arial" panose="020B0604020202020204" pitchFamily="34" charset="0"/>
              <a:cs typeface="Arial" panose="020B0604020202020204" pitchFamily="34" charset="0"/>
            </a:endParaRPr>
          </a:p>
          <a:p>
            <a:pPr lvl="0">
              <a:buClr>
                <a:sysClr val="windowText" lastClr="000000">
                  <a:lumMod val="75000"/>
                  <a:lumOff val="25000"/>
                </a:sysClr>
              </a:buClr>
              <a:buFontTx/>
              <a:buChar char="-"/>
            </a:pPr>
            <a:r>
              <a:rPr lang="en-GB" dirty="0" smtClean="0">
                <a:solidFill>
                  <a:sysClr val="windowText" lastClr="000000">
                    <a:lumMod val="75000"/>
                    <a:lumOff val="25000"/>
                  </a:sysClr>
                </a:solidFill>
                <a:latin typeface="Arial" panose="020B0604020202020204" pitchFamily="34" charset="0"/>
                <a:cs typeface="Arial" panose="020B0604020202020204" pitchFamily="34" charset="0"/>
              </a:rPr>
              <a:t>It can be helpful to have a plan for if things don’t go how you think they will</a:t>
            </a:r>
            <a:endParaRPr lang="en-GB" dirty="0">
              <a:solidFill>
                <a:sysClr val="windowText" lastClr="000000">
                  <a:lumMod val="75000"/>
                  <a:lumOff val="25000"/>
                </a:sysClr>
              </a:solidFill>
              <a:latin typeface="Arial" panose="020B0604020202020204" pitchFamily="34" charset="0"/>
              <a:cs typeface="Arial" panose="020B0604020202020204" pitchFamily="34" charset="0"/>
            </a:endParaRPr>
          </a:p>
          <a:p>
            <a:pPr lvl="0">
              <a:buClr>
                <a:sysClr val="windowText" lastClr="000000">
                  <a:lumMod val="75000"/>
                  <a:lumOff val="25000"/>
                </a:sysClr>
              </a:buClr>
              <a:buFontTx/>
              <a:buChar char="-"/>
            </a:pPr>
            <a:r>
              <a:rPr lang="en-GB" dirty="0">
                <a:solidFill>
                  <a:sysClr val="windowText" lastClr="000000">
                    <a:lumMod val="75000"/>
                    <a:lumOff val="25000"/>
                  </a:sysClr>
                </a:solidFill>
                <a:latin typeface="Arial" panose="020B0604020202020204" pitchFamily="34" charset="0"/>
                <a:cs typeface="Arial" panose="020B0604020202020204" pitchFamily="34" charset="0"/>
              </a:rPr>
              <a:t>Try it out! </a:t>
            </a:r>
            <a:r>
              <a:rPr lang="en-GB" dirty="0" smtClean="0">
                <a:solidFill>
                  <a:sysClr val="windowText" lastClr="000000">
                    <a:lumMod val="75000"/>
                    <a:lumOff val="25000"/>
                  </a:sysClr>
                </a:solidFill>
                <a:latin typeface="Arial" panose="020B0604020202020204" pitchFamily="34" charset="0"/>
                <a:cs typeface="Arial" panose="020B0604020202020204" pitchFamily="34" charset="0"/>
              </a:rPr>
              <a:t>How did it go?</a:t>
            </a:r>
            <a:endParaRPr lang="en-GB" dirty="0">
              <a:solidFill>
                <a:sysClr val="windowText" lastClr="000000">
                  <a:lumMod val="75000"/>
                  <a:lumOff val="25000"/>
                </a:sysClr>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endPar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endParaRPr kumimoji="0" lang="en-GB" sz="18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7" name="Picture 2" descr="https://www.getselfhelp.co.uk/picts/fac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600199"/>
            <a:ext cx="2368541" cy="21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22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txBox="1">
            <a:spLocks/>
          </p:cNvSpPr>
          <p:nvPr/>
        </p:nvSpPr>
        <p:spPr>
          <a:xfrm>
            <a:off x="1009443" y="1807361"/>
            <a:ext cx="7125112" cy="4051437"/>
          </a:xfrm>
          <a:prstGeom prst="rect">
            <a:avLst/>
          </a:prstGeom>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r>
              <a:rPr kumimoji="0" lang="en-GB" sz="1800" b="1" u="none" strike="noStrike" kern="1200" cap="none" spc="0" normalizeH="0" baseline="0" noProof="0" dirty="0" smtClean="0">
                <a:ln>
                  <a:noFill/>
                </a:ln>
                <a:solidFill>
                  <a:sysClr val="windowText" lastClr="000000">
                    <a:lumMod val="75000"/>
                    <a:lumOff val="25000"/>
                  </a:sysClr>
                </a:solidFill>
                <a:effectLst/>
                <a:uLnTx/>
                <a:uFillTx/>
                <a:latin typeface="Verdana"/>
              </a:rPr>
              <a:t>Getselfhelp.co.uk </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r>
              <a:rPr kumimoji="0" lang="en-GB" sz="1800" b="1" u="none" strike="noStrike" kern="1200" cap="none" spc="0" normalizeH="0" baseline="0" noProof="0" dirty="0" smtClean="0">
                <a:ln>
                  <a:noFill/>
                </a:ln>
                <a:solidFill>
                  <a:sysClr val="windowText" lastClr="000000">
                    <a:lumMod val="75000"/>
                    <a:lumOff val="25000"/>
                  </a:sysClr>
                </a:solidFill>
                <a:effectLst/>
                <a:uLnTx/>
                <a:uFillTx/>
                <a:latin typeface="Verdana"/>
              </a:rPr>
              <a:t>Sleepcouncil.org.uk</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r>
              <a:rPr kumimoji="0" lang="en-GB" sz="1800" b="1" u="none" strike="noStrike" kern="1200" cap="none" spc="0" normalizeH="0" baseline="0" noProof="0" dirty="0" smtClean="0">
                <a:ln>
                  <a:noFill/>
                </a:ln>
                <a:solidFill>
                  <a:sysClr val="windowText" lastClr="000000">
                    <a:lumMod val="75000"/>
                    <a:lumOff val="25000"/>
                  </a:sysClr>
                </a:solidFill>
                <a:effectLst/>
                <a:uLnTx/>
                <a:uFillTx/>
                <a:latin typeface="Verdana"/>
              </a:rPr>
              <a:t>Relax meditation app </a:t>
            </a:r>
            <a:r>
              <a:rPr kumimoji="0" lang="en-GB" sz="1800" b="0" u="none" strike="noStrike" kern="1200" cap="none" spc="0" normalizeH="0" baseline="0" noProof="0" dirty="0" smtClean="0">
                <a:ln>
                  <a:noFill/>
                </a:ln>
                <a:solidFill>
                  <a:sysClr val="windowText" lastClr="000000">
                    <a:lumMod val="75000"/>
                    <a:lumOff val="25000"/>
                  </a:sysClr>
                </a:solidFill>
                <a:effectLst/>
                <a:uLnTx/>
                <a:uFillTx/>
                <a:latin typeface="Verdana"/>
              </a:rPr>
              <a:t>– sister app </a:t>
            </a:r>
            <a:r>
              <a:rPr kumimoji="0" lang="en-GB" sz="1800" b="1" u="none" strike="noStrike" kern="1200" cap="none" spc="0" normalizeH="0" baseline="0" noProof="0" dirty="0" smtClean="0">
                <a:ln>
                  <a:noFill/>
                </a:ln>
                <a:solidFill>
                  <a:sysClr val="windowText" lastClr="000000">
                    <a:lumMod val="75000"/>
                    <a:lumOff val="25000"/>
                  </a:sysClr>
                </a:solidFill>
                <a:effectLst/>
                <a:uLnTx/>
                <a:uFillTx/>
                <a:latin typeface="Verdana"/>
              </a:rPr>
              <a:t>Relax Melodies </a:t>
            </a:r>
            <a:r>
              <a:rPr kumimoji="0" lang="en-GB" sz="1800" b="0" u="none" strike="noStrike" kern="1200" cap="none" spc="0" normalizeH="0" baseline="0" noProof="0" dirty="0" smtClean="0">
                <a:ln>
                  <a:noFill/>
                </a:ln>
                <a:solidFill>
                  <a:sysClr val="windowText" lastClr="000000">
                    <a:lumMod val="75000"/>
                    <a:lumOff val="25000"/>
                  </a:sysClr>
                </a:solidFill>
                <a:effectLst/>
                <a:uLnTx/>
                <a:uFillTx/>
                <a:latin typeface="Verdana"/>
              </a:rPr>
              <a:t>allows you to build soundscapes</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r>
              <a:rPr kumimoji="0" lang="en-GB" sz="1800" b="1" u="none" strike="noStrike" kern="1200" cap="none" spc="0" normalizeH="0" baseline="0" noProof="0" dirty="0" smtClean="0">
                <a:ln>
                  <a:noFill/>
                </a:ln>
                <a:solidFill>
                  <a:sysClr val="windowText" lastClr="000000">
                    <a:lumMod val="75000"/>
                    <a:lumOff val="25000"/>
                  </a:sysClr>
                </a:solidFill>
                <a:effectLst/>
                <a:uLnTx/>
                <a:uFillTx/>
                <a:latin typeface="Verdana"/>
              </a:rPr>
              <a:t>CAMHS sleep hygiene booklet </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r>
              <a:rPr kumimoji="0" lang="en-GB" sz="1800" b="1" u="none" strike="noStrike" kern="1200" cap="none" spc="0" normalizeH="0" baseline="0" noProof="0" dirty="0" smtClean="0">
                <a:ln>
                  <a:noFill/>
                </a:ln>
                <a:solidFill>
                  <a:sysClr val="windowText" lastClr="000000">
                    <a:lumMod val="75000"/>
                    <a:lumOff val="25000"/>
                  </a:sysClr>
                </a:solidFill>
                <a:effectLst/>
                <a:uLnTx/>
                <a:uFillTx/>
                <a:latin typeface="Verdana"/>
              </a:rPr>
              <a:t>Headspace</a:t>
            </a:r>
            <a:r>
              <a:rPr kumimoji="0" lang="en-GB" sz="1800" b="0" u="none" strike="noStrike" kern="1200" cap="none" spc="0" normalizeH="0" baseline="0" noProof="0" dirty="0" smtClean="0">
                <a:ln>
                  <a:noFill/>
                </a:ln>
                <a:solidFill>
                  <a:sysClr val="windowText" lastClr="000000">
                    <a:lumMod val="75000"/>
                    <a:lumOff val="25000"/>
                  </a:sysClr>
                </a:solidFill>
                <a:effectLst/>
                <a:uLnTx/>
                <a:uFillTx/>
                <a:latin typeface="Verdana"/>
              </a:rPr>
              <a:t> – Offers guided meditation to combat stress, anxiety, and sleep. Sign up and the first 10 sessions are free</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r>
              <a:rPr kumimoji="0" lang="en-GB" sz="1800" b="1" u="none" strike="noStrike" kern="1200" cap="none" spc="0" normalizeH="0" baseline="0" noProof="0" dirty="0" err="1" smtClean="0">
                <a:ln>
                  <a:noFill/>
                </a:ln>
                <a:solidFill>
                  <a:sysClr val="windowText" lastClr="000000">
                    <a:lumMod val="75000"/>
                    <a:lumOff val="25000"/>
                  </a:sysClr>
                </a:solidFill>
                <a:effectLst/>
                <a:uLnTx/>
                <a:uFillTx/>
                <a:latin typeface="Verdana"/>
              </a:rPr>
              <a:t>Pzizz</a:t>
            </a:r>
            <a:r>
              <a:rPr kumimoji="0" lang="en-GB" sz="1800" b="1" u="none" strike="noStrike" kern="1200" cap="none" spc="0" normalizeH="0" baseline="0" noProof="0" dirty="0" smtClean="0">
                <a:ln>
                  <a:noFill/>
                </a:ln>
                <a:solidFill>
                  <a:sysClr val="windowText" lastClr="000000">
                    <a:lumMod val="75000"/>
                    <a:lumOff val="25000"/>
                  </a:sysClr>
                </a:solidFill>
                <a:effectLst/>
                <a:uLnTx/>
                <a:uFillTx/>
                <a:latin typeface="Verdana"/>
              </a:rPr>
              <a:t> app – </a:t>
            </a:r>
            <a:r>
              <a:rPr kumimoji="0" lang="en-GB" sz="1800" b="0" u="none" strike="noStrike" kern="1200" cap="none" spc="0" normalizeH="0" baseline="0" noProof="0" dirty="0" smtClean="0">
                <a:ln>
                  <a:noFill/>
                </a:ln>
                <a:solidFill>
                  <a:sysClr val="windowText" lastClr="000000">
                    <a:lumMod val="75000"/>
                    <a:lumOff val="25000"/>
                  </a:sysClr>
                </a:solidFill>
                <a:effectLst/>
                <a:uLnTx/>
                <a:uFillTx/>
                <a:latin typeface="Verdana"/>
              </a:rPr>
              <a:t>uses a mixture of soundscapes, voiceovers and personalised alarms to help you drift to sleep and wake up feeling refreshed.</a:t>
            </a:r>
          </a:p>
          <a:p>
            <a:pPr marL="342900" marR="0" lvl="0" indent="-342900" algn="l" defTabSz="457200" rtl="0" eaLnBrk="1" fontAlgn="auto" latinLnBrk="0" hangingPunct="1">
              <a:lnSpc>
                <a:spcPct val="100000"/>
              </a:lnSpc>
              <a:spcBef>
                <a:spcPct val="20000"/>
              </a:spcBef>
              <a:spcAft>
                <a:spcPts val="600"/>
              </a:spcAft>
              <a:buClr>
                <a:sysClr val="windowText" lastClr="000000">
                  <a:lumMod val="75000"/>
                  <a:lumOff val="25000"/>
                </a:sysClr>
              </a:buClr>
              <a:buSzTx/>
              <a:buFont typeface="Wingdings 2" charset="2"/>
              <a:buChar char=""/>
              <a:tabLst/>
              <a:defRPr/>
            </a:pPr>
            <a:r>
              <a:rPr lang="en-GB" b="1" dirty="0" smtClean="0">
                <a:solidFill>
                  <a:sysClr val="windowText" lastClr="000000">
                    <a:lumMod val="75000"/>
                    <a:lumOff val="25000"/>
                  </a:sysClr>
                </a:solidFill>
                <a:latin typeface="Verdana"/>
              </a:rPr>
              <a:t>Smiling mind app </a:t>
            </a:r>
            <a:r>
              <a:rPr lang="en-GB" dirty="0" smtClean="0">
                <a:solidFill>
                  <a:sysClr val="windowText" lastClr="000000">
                    <a:lumMod val="75000"/>
                    <a:lumOff val="25000"/>
                  </a:sysClr>
                </a:solidFill>
                <a:latin typeface="Verdana"/>
              </a:rPr>
              <a:t>– mindfulness app broken down into modules by age range</a:t>
            </a:r>
            <a:endParaRPr kumimoji="0" lang="en-GB" sz="1800" b="0" u="none" strike="noStrike" kern="1200" cap="none" spc="0" normalizeH="0" baseline="0" noProof="0" dirty="0" smtClean="0">
              <a:ln>
                <a:noFill/>
              </a:ln>
              <a:solidFill>
                <a:sysClr val="windowText" lastClr="000000">
                  <a:lumMod val="75000"/>
                  <a:lumOff val="25000"/>
                </a:sysClr>
              </a:solidFill>
              <a:effectLst/>
              <a:uLnTx/>
              <a:uFillTx/>
              <a:latin typeface="Verdana"/>
            </a:endParaRPr>
          </a:p>
        </p:txBody>
      </p:sp>
      <p:sp>
        <p:nvSpPr>
          <p:cNvPr id="6" name="Title 1"/>
          <p:cNvSpPr txBox="1">
            <a:spLocks/>
          </p:cNvSpPr>
          <p:nvPr/>
        </p:nvSpPr>
        <p:spPr>
          <a:xfrm>
            <a:off x="2682709" y="764704"/>
            <a:ext cx="3778582"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smtClean="0">
                <a:ln>
                  <a:noFill/>
                </a:ln>
                <a:solidFill>
                  <a:sysClr val="windowText" lastClr="000000">
                    <a:lumMod val="75000"/>
                    <a:lumOff val="25000"/>
                  </a:sysClr>
                </a:solidFill>
                <a:effectLst/>
                <a:uLnTx/>
                <a:uFillTx/>
                <a:latin typeface="Verdana"/>
                <a:ea typeface="+mj-ea"/>
              </a:rPr>
              <a:t>Helpful resources</a:t>
            </a:r>
            <a:endParaRPr kumimoji="0" lang="en-GB" sz="3200" b="0" i="0" u="none" strike="noStrike" kern="1200" cap="none" spc="0" normalizeH="0" baseline="0" noProof="0" dirty="0">
              <a:ln>
                <a:noFill/>
              </a:ln>
              <a:solidFill>
                <a:sysClr val="windowText" lastClr="000000">
                  <a:lumMod val="75000"/>
                  <a:lumOff val="25000"/>
                </a:sysClr>
              </a:solidFill>
              <a:effectLst/>
              <a:uLnTx/>
              <a:uFillTx/>
              <a:latin typeface="Verdana"/>
              <a:ea typeface="+mj-ea"/>
            </a:endParaRPr>
          </a:p>
        </p:txBody>
      </p:sp>
    </p:spTree>
    <p:extLst>
      <p:ext uri="{BB962C8B-B14F-4D97-AF65-F5344CB8AC3E}">
        <p14:creationId xmlns:p14="http://schemas.microsoft.com/office/powerpoint/2010/main" val="414532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1734" y="1844824"/>
            <a:ext cx="8064896" cy="6647974"/>
          </a:xfrm>
          <a:prstGeom prst="rect">
            <a:avLst/>
          </a:prstGeom>
          <a:noFill/>
        </p:spPr>
        <p:txBody>
          <a:bodyPr wrap="square" rtlCol="0">
            <a:spAutoFit/>
          </a:bodyPr>
          <a:lstStyle/>
          <a:p>
            <a:endParaRPr lang="en-GB" dirty="0" smtClean="0">
              <a:latin typeface="Arial" panose="020B0604020202020204" pitchFamily="34" charset="0"/>
              <a:cs typeface="Arial" panose="020B0604020202020204" pitchFamily="34" charset="0"/>
            </a:endParaRPr>
          </a:p>
          <a:p>
            <a:pPr algn="ctr"/>
            <a:r>
              <a:rPr lang="en-GB" sz="2400" b="1" dirty="0" smtClean="0">
                <a:latin typeface="Arial" panose="020B0604020202020204" pitchFamily="34" charset="0"/>
                <a:cs typeface="Arial" panose="020B0604020202020204" pitchFamily="34" charset="0"/>
              </a:rPr>
              <a:t>Thank you</a:t>
            </a:r>
          </a:p>
          <a:p>
            <a:pPr algn="ctr"/>
            <a:endParaRPr lang="en-GB" sz="2400" b="1" dirty="0">
              <a:latin typeface="Arial" panose="020B0604020202020204" pitchFamily="34" charset="0"/>
              <a:cs typeface="Arial" panose="020B0604020202020204" pitchFamily="34" charset="0"/>
            </a:endParaRPr>
          </a:p>
          <a:p>
            <a:pPr algn="ctr"/>
            <a:r>
              <a:rPr lang="en-GB" sz="2400" b="1" dirty="0" smtClean="0">
                <a:latin typeface="Arial" panose="020B0604020202020204" pitchFamily="34" charset="0"/>
                <a:cs typeface="Arial" panose="020B0604020202020204" pitchFamily="34" charset="0"/>
              </a:rPr>
              <a:t>Any questions?</a:t>
            </a:r>
          </a:p>
          <a:p>
            <a:pPr algn="ctr"/>
            <a:endParaRPr lang="en-GB" sz="2400" b="1" dirty="0">
              <a:latin typeface="Arial" panose="020B0604020202020204" pitchFamily="34" charset="0"/>
              <a:cs typeface="Arial" panose="020B0604020202020204" pitchFamily="34" charset="0"/>
            </a:endParaRPr>
          </a:p>
          <a:p>
            <a:pPr algn="ctr"/>
            <a:r>
              <a:rPr lang="en-GB" sz="2400" b="1" dirty="0" smtClean="0">
                <a:latin typeface="Arial" panose="020B0604020202020204" pitchFamily="34" charset="0"/>
                <a:cs typeface="Arial" panose="020B0604020202020204" pitchFamily="34" charset="0"/>
              </a:rPr>
              <a:t> </a:t>
            </a:r>
          </a:p>
          <a:p>
            <a:pPr marL="285750" indent="-285750">
              <a:buFontTx/>
              <a:buChar char="-"/>
            </a:pPr>
            <a:r>
              <a:rPr lang="en-GB" dirty="0" smtClean="0">
                <a:latin typeface="Arial" panose="020B0604020202020204" pitchFamily="34" charset="0"/>
                <a:cs typeface="Arial" panose="020B0604020202020204" pitchFamily="34" charset="0"/>
              </a:rPr>
              <a:t>Please </a:t>
            </a:r>
            <a:r>
              <a:rPr lang="en-GB" dirty="0">
                <a:latin typeface="Arial" panose="020B0604020202020204" pitchFamily="34" charset="0"/>
                <a:cs typeface="Arial" panose="020B0604020202020204" pitchFamily="34" charset="0"/>
              </a:rPr>
              <a:t>fill in the feedback </a:t>
            </a:r>
            <a:r>
              <a:rPr lang="en-GB" dirty="0" smtClean="0">
                <a:latin typeface="Arial" panose="020B0604020202020204" pitchFamily="34" charset="0"/>
                <a:cs typeface="Arial" panose="020B0604020202020204" pitchFamily="34" charset="0"/>
              </a:rPr>
              <a:t>form</a:t>
            </a:r>
          </a:p>
          <a:p>
            <a:pPr marL="285750" indent="-285750">
              <a:buFontTx/>
              <a:buChar char="-"/>
            </a:pPr>
            <a:r>
              <a:rPr lang="en-GB" dirty="0">
                <a:latin typeface="Arial" panose="020B0604020202020204" pitchFamily="34" charset="0"/>
                <a:cs typeface="Arial" panose="020B0604020202020204" pitchFamily="34" charset="0"/>
              </a:rPr>
              <a:t>Add your goal at the bottom and rate out of ten</a:t>
            </a:r>
          </a:p>
          <a:p>
            <a:endParaRPr lang="en-GB" dirty="0" smtClean="0">
              <a:solidFill>
                <a:srgbClr val="FF0000"/>
              </a:solidFill>
              <a:latin typeface="Arial" panose="020B0604020202020204" pitchFamily="34" charset="0"/>
              <a:cs typeface="Arial" panose="020B0604020202020204" pitchFamily="34" charset="0"/>
            </a:endParaRPr>
          </a:p>
          <a:p>
            <a:pPr marL="285750" indent="-285750">
              <a:buFontTx/>
              <a:buChar char="-"/>
            </a:pPr>
            <a:endParaRPr lang="en-GB" dirty="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94268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1734" y="1844824"/>
            <a:ext cx="8064896" cy="2862322"/>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6" name="Title 1"/>
          <p:cNvSpPr txBox="1">
            <a:spLocks/>
          </p:cNvSpPr>
          <p:nvPr/>
        </p:nvSpPr>
        <p:spPr>
          <a:xfrm>
            <a:off x="1009442" y="675724"/>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What is sleep?</a:t>
            </a:r>
            <a:endParaRPr lang="en-GB" dirty="0"/>
          </a:p>
        </p:txBody>
      </p:sp>
      <p:sp>
        <p:nvSpPr>
          <p:cNvPr id="7" name="Content Placeholder 2"/>
          <p:cNvSpPr txBox="1">
            <a:spLocks/>
          </p:cNvSpPr>
          <p:nvPr/>
        </p:nvSpPr>
        <p:spPr>
          <a:xfrm>
            <a:off x="1009443" y="1807361"/>
            <a:ext cx="7125112" cy="40514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An </a:t>
            </a:r>
            <a:r>
              <a:rPr lang="en-GB" sz="2000" b="1" dirty="0" smtClean="0">
                <a:latin typeface="Arial" panose="020B0604020202020204" pitchFamily="34" charset="0"/>
                <a:cs typeface="Arial" panose="020B0604020202020204" pitchFamily="34" charset="0"/>
              </a:rPr>
              <a:t>extended bout of rest </a:t>
            </a:r>
            <a:r>
              <a:rPr lang="en-GB" sz="2000" dirty="0" smtClean="0">
                <a:latin typeface="Arial" panose="020B0604020202020204" pitchFamily="34" charset="0"/>
                <a:cs typeface="Arial" panose="020B0604020202020204" pitchFamily="34" charset="0"/>
              </a:rPr>
              <a:t>we experience on a daily basis, where we are </a:t>
            </a:r>
            <a:r>
              <a:rPr lang="en-GB" sz="2000" b="1" dirty="0" smtClean="0">
                <a:latin typeface="Arial" panose="020B0604020202020204" pitchFamily="34" charset="0"/>
                <a:cs typeface="Arial" panose="020B0604020202020204" pitchFamily="34" charset="0"/>
              </a:rPr>
              <a:t>unconscious</a:t>
            </a:r>
            <a:r>
              <a:rPr lang="en-GB" sz="2000" dirty="0" smtClean="0">
                <a:latin typeface="Arial" panose="020B0604020202020204" pitchFamily="34" charset="0"/>
                <a:cs typeface="Arial" panose="020B0604020202020204" pitchFamily="34" charset="0"/>
              </a:rPr>
              <a:t> (unaware of what’s going on around us) and our brain, nerves and muscles go </a:t>
            </a:r>
            <a:r>
              <a:rPr lang="en-GB" sz="2000" b="1" dirty="0" smtClean="0">
                <a:latin typeface="Arial" panose="020B0604020202020204" pitchFamily="34" charset="0"/>
                <a:cs typeface="Arial" panose="020B0604020202020204" pitchFamily="34" charset="0"/>
              </a:rPr>
              <a:t>into “rest and recover”</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Sleep is an active period in which a lot of important processing, restoration, and strengthening occurs.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47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707" y="706650"/>
            <a:ext cx="7084586" cy="542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50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5" name="Title 1"/>
          <p:cNvSpPr txBox="1">
            <a:spLocks/>
          </p:cNvSpPr>
          <p:nvPr/>
        </p:nvSpPr>
        <p:spPr>
          <a:xfrm>
            <a:off x="34277" y="675723"/>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smtClean="0"/>
              <a:t>What is the circadian rhythm?</a:t>
            </a:r>
            <a:endParaRPr lang="en-GB" sz="4000"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567955"/>
            <a:ext cx="2603778" cy="25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395536" y="1559395"/>
            <a:ext cx="5544616"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Circadian rhythm = internal body clock</a:t>
            </a:r>
            <a:endParaRPr kumimoji="0" lang="en-GB"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Melatonin</a:t>
            </a:r>
            <a:r>
              <a:rPr kumimoji="0" lang="en-GB"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is a hormone that occurs naturally in our bodies during our</a:t>
            </a:r>
            <a:r>
              <a:rPr kumimoji="0" lang="en-GB" b="0"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circadian rhythm</a:t>
            </a:r>
            <a:endParaRPr kumimoji="0" lang="en-GB"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R="0" lvl="1"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It is produced at night time to help us go to sleep</a:t>
            </a:r>
            <a:endParaRPr lang="en-GB" sz="1800" noProof="0" dirty="0" smtClean="0">
              <a:solidFill>
                <a:sysClr val="windowText" lastClr="000000">
                  <a:lumMod val="75000"/>
                  <a:lumOff val="25000"/>
                </a:sysClr>
              </a:solidFill>
              <a:latin typeface="Arial" panose="020B0604020202020204" pitchFamily="34" charset="0"/>
              <a:cs typeface="Arial" panose="020B0604020202020204" pitchFamily="34" charset="0"/>
            </a:endParaRPr>
          </a:p>
          <a:p>
            <a:pPr marR="0" lvl="1" algn="l" defTabSz="457200" rtl="0" eaLnBrk="1" fontAlgn="auto" latinLnBrk="0" hangingPunct="1">
              <a:lnSpc>
                <a:spcPct val="100000"/>
              </a:lnSpc>
              <a:spcBef>
                <a:spcPct val="20000"/>
              </a:spcBef>
              <a:spcAft>
                <a:spcPts val="600"/>
              </a:spcAft>
              <a:buClr>
                <a:sysClr val="windowText" lastClr="000000">
                  <a:lumMod val="75000"/>
                  <a:lumOff val="25000"/>
                </a:sysClr>
              </a:buClr>
              <a:buSzTx/>
              <a:buFontTx/>
              <a:buChar char="-"/>
              <a:tabLst/>
              <a:defRPr/>
            </a:pPr>
            <a:r>
              <a:rPr kumimoji="0" lang="en-GB" sz="18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Light</a:t>
            </a:r>
            <a:r>
              <a:rPr kumimoji="0" lang="en-GB" sz="1800" b="0"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in the morning signals to our brains to stop producing this hormone, meaning we feel less sleepy</a:t>
            </a:r>
            <a:endParaRPr lang="en-GB" sz="1800" dirty="0">
              <a:solidFill>
                <a:sysClr val="windowText" lastClr="000000">
                  <a:lumMod val="75000"/>
                  <a:lumOff val="25000"/>
                </a:sysClr>
              </a:solidFill>
              <a:latin typeface="Arial" panose="020B0604020202020204" pitchFamily="34" charset="0"/>
              <a:cs typeface="Arial" panose="020B0604020202020204" pitchFamily="34" charset="0"/>
            </a:endParaRPr>
          </a:p>
          <a:p>
            <a:pPr marL="457200" marR="0" lvl="1" indent="0" defTabSz="457200" rtl="0" eaLnBrk="1" fontAlgn="auto" latinLnBrk="0" hangingPunct="1">
              <a:lnSpc>
                <a:spcPct val="100000"/>
              </a:lnSpc>
              <a:spcBef>
                <a:spcPct val="20000"/>
              </a:spcBef>
              <a:spcAft>
                <a:spcPts val="600"/>
              </a:spcAft>
              <a:buClr>
                <a:sysClr val="windowText" lastClr="000000">
                  <a:lumMod val="75000"/>
                  <a:lumOff val="25000"/>
                </a:sysClr>
              </a:buClr>
              <a:buSzTx/>
              <a:buNone/>
              <a:tabLst/>
              <a:defRPr/>
            </a:pPr>
            <a:r>
              <a:rPr kumimoji="0" lang="en-GB" sz="1800" b="0" i="0" u="none" strike="noStrike" kern="1200" cap="none" spc="0" normalizeH="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During adolescence, our circadian rhythm naturally shifts to later on at night, meaning that we find it hard to fall asleep earlier, and are more sleepy  in the morning.</a:t>
            </a:r>
          </a:p>
        </p:txBody>
      </p:sp>
    </p:spTree>
    <p:extLst>
      <p:ext uri="{BB962C8B-B14F-4D97-AF65-F5344CB8AC3E}">
        <p14:creationId xmlns:p14="http://schemas.microsoft.com/office/powerpoint/2010/main" val="421259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827"/>
          <a:stretch/>
        </p:blipFill>
        <p:spPr bwMode="auto">
          <a:xfrm>
            <a:off x="827584" y="540614"/>
            <a:ext cx="6675685" cy="577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83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67544" y="675723"/>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Why do we sleep?</a:t>
            </a:r>
            <a:endParaRPr lang="en-GB" dirty="0"/>
          </a:p>
        </p:txBody>
      </p:sp>
      <p:sp>
        <p:nvSpPr>
          <p:cNvPr id="6" name="Content Placeholder 2"/>
          <p:cNvSpPr txBox="1">
            <a:spLocks/>
          </p:cNvSpPr>
          <p:nvPr/>
        </p:nvSpPr>
        <p:spPr>
          <a:xfrm>
            <a:off x="1009443" y="1807361"/>
            <a:ext cx="7125112" cy="40514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smtClean="0">
                <a:latin typeface="Arial" panose="020B0604020202020204" pitchFamily="34" charset="0"/>
                <a:cs typeface="Arial" panose="020B0604020202020204" pitchFamily="34" charset="0"/>
              </a:rPr>
              <a:t>To process memories – </a:t>
            </a:r>
            <a:r>
              <a:rPr lang="en-GB" sz="2000" dirty="0" smtClean="0">
                <a:latin typeface="Arial" panose="020B0604020202020204" pitchFamily="34" charset="0"/>
                <a:cs typeface="Arial" panose="020B0604020202020204" pitchFamily="34" charset="0"/>
              </a:rPr>
              <a:t>organise and store memories of the previous day</a:t>
            </a:r>
            <a:r>
              <a:rPr lang="en-GB" sz="2000" b="1" dirty="0" smtClean="0">
                <a:latin typeface="Arial" panose="020B0604020202020204" pitchFamily="34" charset="0"/>
                <a:cs typeface="Arial" panose="020B0604020202020204" pitchFamily="34" charset="0"/>
              </a:rPr>
              <a:t> </a:t>
            </a:r>
          </a:p>
          <a:p>
            <a:endParaRPr lang="en-GB" sz="2000" dirty="0" smtClean="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To restore the body </a:t>
            </a:r>
            <a:r>
              <a:rPr lang="en-GB" sz="2000" dirty="0" smtClean="0">
                <a:latin typeface="Arial" panose="020B0604020202020204" pitchFamily="34" charset="0"/>
                <a:cs typeface="Arial" panose="020B0604020202020204" pitchFamily="34" charset="0"/>
              </a:rPr>
              <a:t>– replenish energy, grow muscle, heal tissue, and synthesize hormones.</a:t>
            </a:r>
          </a:p>
          <a:p>
            <a:endParaRPr lang="en-GB" sz="2000" dirty="0" smtClean="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To dream</a:t>
            </a:r>
            <a:r>
              <a:rPr lang="en-GB" sz="2000" dirty="0" smtClean="0">
                <a:latin typeface="Arial" panose="020B0604020202020204" pitchFamily="34" charset="0"/>
                <a:cs typeface="Arial" panose="020B0604020202020204" pitchFamily="34" charset="0"/>
              </a:rPr>
              <a:t> – no-one is yet sure why we dream!</a:t>
            </a:r>
          </a:p>
          <a:p>
            <a:endParaRPr lang="en-GB" dirty="0"/>
          </a:p>
        </p:txBody>
      </p:sp>
    </p:spTree>
    <p:extLst>
      <p:ext uri="{BB962C8B-B14F-4D97-AF65-F5344CB8AC3E}">
        <p14:creationId xmlns:p14="http://schemas.microsoft.com/office/powerpoint/2010/main" val="283602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1009442" y="675724"/>
            <a:ext cx="7125113" cy="924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Why is sleep important?</a:t>
            </a:r>
            <a:endParaRPr lang="en-GB" dirty="0"/>
          </a:p>
        </p:txBody>
      </p:sp>
      <p:sp>
        <p:nvSpPr>
          <p:cNvPr id="6" name="Content Placeholder 2"/>
          <p:cNvSpPr txBox="1">
            <a:spLocks/>
          </p:cNvSpPr>
          <p:nvPr/>
        </p:nvSpPr>
        <p:spPr>
          <a:xfrm>
            <a:off x="755576" y="1630275"/>
            <a:ext cx="7125112" cy="431900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u="sng" dirty="0" smtClean="0">
                <a:latin typeface="Arial" panose="020B0604020202020204" pitchFamily="34" charset="0"/>
                <a:cs typeface="Arial" panose="020B0604020202020204" pitchFamily="34" charset="0"/>
              </a:rPr>
              <a:t>Good sleep = physical + mental wellbeing!</a:t>
            </a:r>
          </a:p>
          <a:p>
            <a:r>
              <a:rPr lang="en-GB" sz="2000" dirty="0" smtClean="0">
                <a:latin typeface="Arial" panose="020B0604020202020204" pitchFamily="34" charset="0"/>
                <a:cs typeface="Arial" panose="020B0604020202020204" pitchFamily="34" charset="0"/>
              </a:rPr>
              <a:t>The occasional night without sleep will make you feel tired the next day, but it won't affect your health.</a:t>
            </a:r>
          </a:p>
          <a:p>
            <a:r>
              <a:rPr lang="en-GB" sz="2000" dirty="0" smtClean="0">
                <a:latin typeface="Arial" panose="020B0604020202020204" pitchFamily="34" charset="0"/>
                <a:cs typeface="Arial" panose="020B0604020202020204" pitchFamily="34" charset="0"/>
              </a:rPr>
              <a:t>However, after several sleepless nights, you will start to find that you:</a:t>
            </a:r>
          </a:p>
          <a:p>
            <a:pPr lvl="1"/>
            <a:r>
              <a:rPr lang="en-GB" sz="2000" dirty="0" smtClean="0">
                <a:latin typeface="Arial" panose="020B0604020202020204" pitchFamily="34" charset="0"/>
                <a:cs typeface="Arial" panose="020B0604020202020204" pitchFamily="34" charset="0"/>
              </a:rPr>
              <a:t>feel tired all the time</a:t>
            </a:r>
          </a:p>
          <a:p>
            <a:pPr lvl="1"/>
            <a:r>
              <a:rPr lang="en-GB" sz="2000" dirty="0" smtClean="0">
                <a:latin typeface="Arial" panose="020B0604020202020204" pitchFamily="34" charset="0"/>
                <a:cs typeface="Arial" panose="020B0604020202020204" pitchFamily="34" charset="0"/>
              </a:rPr>
              <a:t>drop off during the day</a:t>
            </a:r>
          </a:p>
          <a:p>
            <a:pPr lvl="1"/>
            <a:r>
              <a:rPr lang="en-GB" sz="2000" dirty="0" smtClean="0">
                <a:latin typeface="Arial" panose="020B0604020202020204" pitchFamily="34" charset="0"/>
                <a:cs typeface="Arial" panose="020B0604020202020204" pitchFamily="34" charset="0"/>
              </a:rPr>
              <a:t>find it difficult to concentrate</a:t>
            </a:r>
          </a:p>
          <a:p>
            <a:pPr lvl="1"/>
            <a:r>
              <a:rPr lang="en-GB" sz="2000" dirty="0" smtClean="0">
                <a:latin typeface="Arial" panose="020B0604020202020204" pitchFamily="34" charset="0"/>
                <a:cs typeface="Arial" panose="020B0604020202020204" pitchFamily="34" charset="0"/>
              </a:rPr>
              <a:t>find it hard to make decisions</a:t>
            </a:r>
          </a:p>
          <a:p>
            <a:pPr lvl="1"/>
            <a:r>
              <a:rPr lang="en-GB" sz="2000" dirty="0" smtClean="0">
                <a:latin typeface="Arial" panose="020B0604020202020204" pitchFamily="34" charset="0"/>
                <a:cs typeface="Arial" panose="020B0604020202020204" pitchFamily="34" charset="0"/>
              </a:rPr>
              <a:t>start to feel low in mood</a:t>
            </a:r>
          </a:p>
          <a:p>
            <a:pPr lvl="1"/>
            <a:r>
              <a:rPr lang="en-GB" sz="2000" dirty="0" smtClean="0">
                <a:latin typeface="Arial" panose="020B0604020202020204" pitchFamily="34" charset="0"/>
                <a:cs typeface="Arial" panose="020B0604020202020204" pitchFamily="34" charset="0"/>
              </a:rPr>
              <a:t>start to worry about not being able to sleep</a:t>
            </a:r>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140968"/>
            <a:ext cx="2157097" cy="213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930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2852</Words>
  <Application>Microsoft Office PowerPoint</Application>
  <PresentationFormat>On-screen Show (4:3)</PresentationFormat>
  <Paragraphs>324</Paragraphs>
  <Slides>33</Slides>
  <Notes>20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Claire (Sussex Partnership Trust)</dc:creator>
  <cp:lastModifiedBy>Knight Marcia (Sussex Partnership Trust)</cp:lastModifiedBy>
  <cp:revision>41</cp:revision>
  <dcterms:created xsi:type="dcterms:W3CDTF">2017-12-19T16:43:52Z</dcterms:created>
  <dcterms:modified xsi:type="dcterms:W3CDTF">2019-03-26T14:54:17Z</dcterms:modified>
</cp:coreProperties>
</file>