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21"/>
  </p:notesMasterIdLst>
  <p:sldIdLst>
    <p:sldId id="352" r:id="rId3"/>
    <p:sldId id="351" r:id="rId4"/>
    <p:sldId id="353" r:id="rId5"/>
    <p:sldId id="350" r:id="rId6"/>
    <p:sldId id="355" r:id="rId7"/>
    <p:sldId id="334" r:id="rId8"/>
    <p:sldId id="337" r:id="rId9"/>
    <p:sldId id="338" r:id="rId10"/>
    <p:sldId id="336" r:id="rId11"/>
    <p:sldId id="342" r:id="rId12"/>
    <p:sldId id="357" r:id="rId13"/>
    <p:sldId id="344" r:id="rId14"/>
    <p:sldId id="340" r:id="rId15"/>
    <p:sldId id="346" r:id="rId16"/>
    <p:sldId id="345" r:id="rId17"/>
    <p:sldId id="339" r:id="rId18"/>
    <p:sldId id="343" r:id="rId19"/>
    <p:sldId id="35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Gazeley" initials="LG" lastIdx="1" clrIdx="0">
    <p:extLst>
      <p:ext uri="{19B8F6BF-5375-455C-9EA6-DF929625EA0E}">
        <p15:presenceInfo xmlns:p15="http://schemas.microsoft.com/office/powerpoint/2012/main" userId="S::Lisa.Gazeley@hertfordshire.gov.uk::38b66a7d-c54a-4fd8-b47b-208515801a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CC00"/>
    <a:srgbClr val="CC9900"/>
    <a:srgbClr val="FF6699"/>
    <a:srgbClr val="FF5050"/>
    <a:srgbClr val="009999"/>
    <a:srgbClr val="82804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 varScale="1">
        <p:scale>
          <a:sx n="35" d="100"/>
          <a:sy n="35" d="100"/>
        </p:scale>
        <p:origin x="948" y="304"/>
      </p:cViewPr>
      <p:guideLst/>
    </p:cSldViewPr>
  </p:slideViewPr>
  <p:outlineViewPr>
    <p:cViewPr>
      <p:scale>
        <a:sx n="33" d="100"/>
        <a:sy n="33" d="100"/>
      </p:scale>
      <p:origin x="0" y="-9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8C6AD-0974-40CF-BA72-79EDFD2F90DE}" type="datetimeFigureOut">
              <a:rPr lang="en-GB" smtClean="0"/>
              <a:t>28/10/2022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93A0F-3481-468C-8F7A-008F21A846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93A0F-3481-468C-8F7A-008F21A8468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5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7525" y="15906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5938" y="30607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AA744007-0C9A-944C-AEEC-C9B61CD414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2649" y="5669281"/>
            <a:ext cx="1589204" cy="118000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id="{760CD1C8-AEAA-5140-8BF5-F39A2D3F1C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5938" y="6309452"/>
            <a:ext cx="33275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GB" altLang="en-US" sz="2000" dirty="0">
                <a:solidFill>
                  <a:srgbClr val="96A800"/>
                </a:solidFill>
              </a:rPr>
              <a:t>www.hertfordshire.gov.uk</a:t>
            </a:r>
          </a:p>
        </p:txBody>
      </p:sp>
    </p:spTree>
    <p:extLst>
      <p:ext uri="{BB962C8B-B14F-4D97-AF65-F5344CB8AC3E}">
        <p14:creationId xmlns:p14="http://schemas.microsoft.com/office/powerpoint/2010/main" val="368010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43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274638"/>
            <a:ext cx="2022475" cy="4970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0538" y="274638"/>
            <a:ext cx="5918200" cy="4970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54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74638"/>
            <a:ext cx="809307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0538" y="1409700"/>
            <a:ext cx="8093075" cy="38354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458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227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16940A-DA3A-D448-B413-91EE620776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767" y="1323976"/>
            <a:ext cx="7547741" cy="488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ED8B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4355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rgbClr val="4355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rgbClr val="4355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rgbClr val="4355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CD57BBC-C390-BA45-A09E-1543F43833D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03767" y="2151912"/>
            <a:ext cx="754774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4355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008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9243B1B-C493-504E-A681-AF01347B9FF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03766" y="21282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4355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2676AD1-D468-0F45-B6F1-BA4C300A4D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766" y="1323976"/>
            <a:ext cx="7547741" cy="488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ED8B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4355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rgbClr val="4355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rgbClr val="4355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rgbClr val="4355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801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4C776B-AD84-DE40-A542-6A25C97B9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6A8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04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0437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0419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6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1409700"/>
            <a:ext cx="3970337" cy="383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5" y="1409700"/>
            <a:ext cx="3970338" cy="383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95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1480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480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18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83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56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1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53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547939C5-3DA0-424F-AD0B-9C64CBFBA61D}"/>
              </a:ext>
            </a:extLst>
          </p:cNvPr>
          <p:cNvSpPr>
            <a:spLocks/>
          </p:cNvSpPr>
          <p:nvPr userDrawn="1"/>
        </p:nvSpPr>
        <p:spPr bwMode="auto">
          <a:xfrm>
            <a:off x="-5321" y="5481870"/>
            <a:ext cx="9147175" cy="1376362"/>
          </a:xfrm>
          <a:custGeom>
            <a:avLst/>
            <a:gdLst>
              <a:gd name="T0" fmla="*/ 5762 w 5762"/>
              <a:gd name="T1" fmla="*/ 867 h 867"/>
              <a:gd name="T2" fmla="*/ 5762 w 5762"/>
              <a:gd name="T3" fmla="*/ 124 h 867"/>
              <a:gd name="T4" fmla="*/ 4975 w 5762"/>
              <a:gd name="T5" fmla="*/ 60 h 867"/>
              <a:gd name="T6" fmla="*/ 4161 w 5762"/>
              <a:gd name="T7" fmla="*/ 17 h 867"/>
              <a:gd name="T8" fmla="*/ 4031 w 5762"/>
              <a:gd name="T9" fmla="*/ 17 h 867"/>
              <a:gd name="T10" fmla="*/ 3628 w 5762"/>
              <a:gd name="T11" fmla="*/ 4 h 867"/>
              <a:gd name="T12" fmla="*/ 3491 w 5762"/>
              <a:gd name="T13" fmla="*/ 4 h 867"/>
              <a:gd name="T14" fmla="*/ 3080 w 5762"/>
              <a:gd name="T15" fmla="*/ 0 h 867"/>
              <a:gd name="T16" fmla="*/ 3026 w 5762"/>
              <a:gd name="T17" fmla="*/ 0 h 867"/>
              <a:gd name="T18" fmla="*/ 2246 w 5762"/>
              <a:gd name="T19" fmla="*/ 13 h 867"/>
              <a:gd name="T20" fmla="*/ 1466 w 5762"/>
              <a:gd name="T21" fmla="*/ 34 h 867"/>
              <a:gd name="T22" fmla="*/ 713 w 5762"/>
              <a:gd name="T23" fmla="*/ 73 h 867"/>
              <a:gd name="T24" fmla="*/ 2 w 5762"/>
              <a:gd name="T25" fmla="*/ 116 h 867"/>
              <a:gd name="T26" fmla="*/ 0 w 5762"/>
              <a:gd name="T27" fmla="*/ 867 h 867"/>
              <a:gd name="T28" fmla="*/ 5762 w 5762"/>
              <a:gd name="T29" fmla="*/ 867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62" h="867">
                <a:moveTo>
                  <a:pt x="5762" y="867"/>
                </a:moveTo>
                <a:lnTo>
                  <a:pt x="5762" y="124"/>
                </a:lnTo>
                <a:lnTo>
                  <a:pt x="4975" y="60"/>
                </a:lnTo>
                <a:lnTo>
                  <a:pt x="4161" y="17"/>
                </a:lnTo>
                <a:lnTo>
                  <a:pt x="4031" y="17"/>
                </a:lnTo>
                <a:lnTo>
                  <a:pt x="3628" y="4"/>
                </a:lnTo>
                <a:lnTo>
                  <a:pt x="3491" y="4"/>
                </a:lnTo>
                <a:lnTo>
                  <a:pt x="3080" y="0"/>
                </a:lnTo>
                <a:lnTo>
                  <a:pt x="3026" y="0"/>
                </a:lnTo>
                <a:lnTo>
                  <a:pt x="2246" y="13"/>
                </a:lnTo>
                <a:lnTo>
                  <a:pt x="1466" y="34"/>
                </a:lnTo>
                <a:lnTo>
                  <a:pt x="713" y="73"/>
                </a:lnTo>
                <a:lnTo>
                  <a:pt x="2" y="116"/>
                </a:lnTo>
                <a:lnTo>
                  <a:pt x="0" y="867"/>
                </a:lnTo>
                <a:lnTo>
                  <a:pt x="5762" y="867"/>
                </a:lnTo>
                <a:close/>
              </a:path>
            </a:pathLst>
          </a:custGeom>
          <a:solidFill>
            <a:srgbClr val="96A800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-12140" y="5518685"/>
            <a:ext cx="9156140" cy="1376362"/>
          </a:xfrm>
          <a:custGeom>
            <a:avLst/>
            <a:gdLst>
              <a:gd name="T0" fmla="*/ 5762 w 5762"/>
              <a:gd name="T1" fmla="*/ 867 h 867"/>
              <a:gd name="T2" fmla="*/ 5762 w 5762"/>
              <a:gd name="T3" fmla="*/ 124 h 867"/>
              <a:gd name="T4" fmla="*/ 4975 w 5762"/>
              <a:gd name="T5" fmla="*/ 60 h 867"/>
              <a:gd name="T6" fmla="*/ 4161 w 5762"/>
              <a:gd name="T7" fmla="*/ 17 h 867"/>
              <a:gd name="T8" fmla="*/ 4031 w 5762"/>
              <a:gd name="T9" fmla="*/ 17 h 867"/>
              <a:gd name="T10" fmla="*/ 3628 w 5762"/>
              <a:gd name="T11" fmla="*/ 4 h 867"/>
              <a:gd name="T12" fmla="*/ 3491 w 5762"/>
              <a:gd name="T13" fmla="*/ 4 h 867"/>
              <a:gd name="T14" fmla="*/ 3080 w 5762"/>
              <a:gd name="T15" fmla="*/ 0 h 867"/>
              <a:gd name="T16" fmla="*/ 3026 w 5762"/>
              <a:gd name="T17" fmla="*/ 0 h 867"/>
              <a:gd name="T18" fmla="*/ 2246 w 5762"/>
              <a:gd name="T19" fmla="*/ 13 h 867"/>
              <a:gd name="T20" fmla="*/ 1466 w 5762"/>
              <a:gd name="T21" fmla="*/ 34 h 867"/>
              <a:gd name="T22" fmla="*/ 713 w 5762"/>
              <a:gd name="T23" fmla="*/ 73 h 867"/>
              <a:gd name="T24" fmla="*/ 2 w 5762"/>
              <a:gd name="T25" fmla="*/ 116 h 867"/>
              <a:gd name="T26" fmla="*/ 0 w 5762"/>
              <a:gd name="T27" fmla="*/ 867 h 867"/>
              <a:gd name="T28" fmla="*/ 5762 w 5762"/>
              <a:gd name="T29" fmla="*/ 867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62" h="867">
                <a:moveTo>
                  <a:pt x="5762" y="867"/>
                </a:moveTo>
                <a:lnTo>
                  <a:pt x="5762" y="124"/>
                </a:lnTo>
                <a:lnTo>
                  <a:pt x="4975" y="60"/>
                </a:lnTo>
                <a:lnTo>
                  <a:pt x="4161" y="17"/>
                </a:lnTo>
                <a:lnTo>
                  <a:pt x="4031" y="17"/>
                </a:lnTo>
                <a:lnTo>
                  <a:pt x="3628" y="4"/>
                </a:lnTo>
                <a:lnTo>
                  <a:pt x="3491" y="4"/>
                </a:lnTo>
                <a:lnTo>
                  <a:pt x="3080" y="0"/>
                </a:lnTo>
                <a:lnTo>
                  <a:pt x="3026" y="0"/>
                </a:lnTo>
                <a:lnTo>
                  <a:pt x="2246" y="13"/>
                </a:lnTo>
                <a:lnTo>
                  <a:pt x="1466" y="34"/>
                </a:lnTo>
                <a:lnTo>
                  <a:pt x="713" y="73"/>
                </a:lnTo>
                <a:lnTo>
                  <a:pt x="2" y="116"/>
                </a:lnTo>
                <a:lnTo>
                  <a:pt x="0" y="867"/>
                </a:lnTo>
                <a:lnTo>
                  <a:pt x="5762" y="8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274638"/>
            <a:ext cx="8093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409700"/>
            <a:ext cx="8093075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C03D5526-44E5-7248-911C-2128C819D9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2649" y="5669281"/>
            <a:ext cx="1589204" cy="118000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id="{5D96912D-1252-FD4B-AAF7-2D0ADBC3FB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5938" y="6309452"/>
            <a:ext cx="33275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GB" altLang="en-US" sz="2000" dirty="0">
                <a:solidFill>
                  <a:srgbClr val="96A800"/>
                </a:solidFill>
              </a:rPr>
              <a:t>www.hertfordshire.gov.uk</a:t>
            </a:r>
          </a:p>
        </p:txBody>
      </p:sp>
    </p:spTree>
    <p:extLst>
      <p:ext uri="{BB962C8B-B14F-4D97-AF65-F5344CB8AC3E}">
        <p14:creationId xmlns:p14="http://schemas.microsoft.com/office/powerpoint/2010/main" val="421729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6A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6A8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6A8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6A8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6A8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6A8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6A8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6A8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6A800"/>
          </a:solidFill>
          <a:latin typeface="Arial" charset="0"/>
          <a:cs typeface="Arial" charset="0"/>
        </a:defRPr>
      </a:lvl9pPr>
    </p:titleStyle>
    <p:bodyStyle>
      <a:lvl1pPr marL="271463" indent="-271463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28098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227138" indent="-2286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SzPct val="125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35125" indent="-2286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SzPct val="125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SzPct val="125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SzPct val="125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SzPct val="125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SzPct val="125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0588B0-BA90-464D-A034-AA904BF12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1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justtalkherts.org/news-and-campaigns/mental-health-support-for-hertfordshire-children-and-young-people.aspx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servicesforyoungpeople.org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firststepsed.co.uk/make-a-referral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irststepsed.co.uk/" TargetMode="External"/><Relationship Id="rId4" Type="http://schemas.openxmlformats.org/officeDocument/2006/relationships/hyperlink" Target="mailto:info@firststepsed.co.u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healthforteens.co.uk/hertfordshire/chathealth-texting-service-for-age-11-18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ealthforteens.co.uk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studentspace.org.uk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tudentspace.org.u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ttalkherts.org/media/documents/parents/a4-mh-wellbeing-info-parents-and-carers-in-hertfordshire-oct21-accessibility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hct.nhs.uk/children-and-families/chatheath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hertsfamilycentres.org/family-centres.aspx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healthforkids.co.uk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ealthforkids.co.uk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hpft-iapt.nhs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withyouth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thyouth.org/how-we-can-help/lumi-nova/" TargetMode="External"/><Relationship Id="rId2" Type="http://schemas.openxmlformats.org/officeDocument/2006/relationships/hyperlink" Target="http://www.withyiouth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hct.nhs.uk/our-services-and-referral-information/our-services-a-z/childrens-wellbeing-practitioners-servic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healthyyoungmindsinherts.org.uk/news/2022/mar/schools-mental-health-support-teams-mhs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oth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ooth.com/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justtalkherts.org/just-talk-herts.aspx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justtalkherts.org/young-people/young-people-looking-after-your-mental-health.aspx#Fivewaystowellbein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healthforteens.co.uk/hertfordshire/chathealth-texting-service-for-age-11-18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BBADC1-6593-4AD6-9354-2BFB01142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10512"/>
            <a:ext cx="8583613" cy="1807833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Mental</a:t>
            </a:r>
            <a:r>
              <a:rPr lang="en-GB" baseline="0" dirty="0">
                <a:solidFill>
                  <a:schemeClr val="tx2"/>
                </a:solidFill>
              </a:rPr>
              <a:t> Health Support for Hertfordshire’s Young People, Parents and Care givers at a glance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" name="Picture 4" descr="A young person looking at their phone and laptop&#10;&#10;">
            <a:hlinkClick r:id="rId2"/>
            <a:extLst>
              <a:ext uri="{FF2B5EF4-FFF2-40B4-BE49-F238E27FC236}">
                <a16:creationId xmlns:a16="http://schemas.microsoft.com/office/drawing/2014/main" id="{5C3C785F-88A3-428B-97D3-EC79172D1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3AC430-264A-4B95-9D78-1B364B33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121408" y="274320"/>
            <a:ext cx="2907792" cy="166020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9506C8-A113-403A-BE7C-9D8F3C998175}"/>
              </a:ext>
            </a:extLst>
          </p:cNvPr>
          <p:cNvSpPr txBox="1"/>
          <p:nvPr/>
        </p:nvSpPr>
        <p:spPr>
          <a:xfrm>
            <a:off x="2121408" y="457200"/>
            <a:ext cx="2907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Mental Health Support for Hertfordshire’s </a:t>
            </a:r>
          </a:p>
          <a:p>
            <a:pPr algn="ctr"/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Children, Young People, Parents and Caregivers</a:t>
            </a:r>
          </a:p>
        </p:txBody>
      </p:sp>
    </p:spTree>
    <p:extLst>
      <p:ext uri="{BB962C8B-B14F-4D97-AF65-F5344CB8AC3E}">
        <p14:creationId xmlns:p14="http://schemas.microsoft.com/office/powerpoint/2010/main" val="375953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1615E-228C-4F6A-94E6-71B90D091A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243584"/>
            <a:ext cx="9059778" cy="1243584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Herts Service for Young People</a:t>
            </a:r>
          </a:p>
        </p:txBody>
      </p:sp>
      <p:pic>
        <p:nvPicPr>
          <p:cNvPr id="3" name="Picture 2" descr="A picture of the Services for Young People logo. This service offers advice, work related learning and emotional support at 0300 123 7538">
            <a:hlinkClick r:id="rId2"/>
            <a:extLst>
              <a:ext uri="{FF2B5EF4-FFF2-40B4-BE49-F238E27FC236}">
                <a16:creationId xmlns:a16="http://schemas.microsoft.com/office/drawing/2014/main" id="{43CFEF78-6E17-4FA2-8B3E-162E64CB2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86" y="360949"/>
            <a:ext cx="5818627" cy="3221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DF58E1-6928-4BF2-A306-B3160171B069}"/>
              </a:ext>
            </a:extLst>
          </p:cNvPr>
          <p:cNvSpPr txBox="1"/>
          <p:nvPr/>
        </p:nvSpPr>
        <p:spPr>
          <a:xfrm>
            <a:off x="84222" y="3581974"/>
            <a:ext cx="8975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Information, advice, guidance, </a:t>
            </a:r>
          </a:p>
          <a:p>
            <a:pPr algn="ctr"/>
            <a:r>
              <a:rPr lang="en-GB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related support, </a:t>
            </a:r>
            <a:r>
              <a:rPr lang="en-GB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emotional</a:t>
            </a:r>
            <a:r>
              <a:rPr lang="en-GB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wellbeing support, sexual health &amp; more for young people at: </a:t>
            </a:r>
          </a:p>
          <a:p>
            <a:pPr algn="ctr"/>
            <a:r>
              <a:rPr lang="en-GB" sz="36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0300 123 7538</a:t>
            </a:r>
            <a:endParaRPr lang="en-GB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5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63E41-5143-462E-9F10-C0F0D3B4AB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457200"/>
            <a:ext cx="9144000" cy="289036"/>
          </a:xfrm>
        </p:spPr>
        <p:txBody>
          <a:bodyPr/>
          <a:lstStyle/>
          <a:p>
            <a:pPr rtl="0" eaLnBrk="1" latinLnBrk="0" hangingPunct="1"/>
            <a:r>
              <a:rPr lang="en-GB" sz="2400" dirty="0">
                <a:solidFill>
                  <a:srgbClr val="000000"/>
                </a:solidFill>
                <a:effectLst/>
                <a:ea typeface="+mn-ea"/>
                <a:cs typeface="Arial" panose="020B0604020202020204" pitchFamily="34" charset="0"/>
              </a:rPr>
              <a:t>First Steps to Understanding Eating Disorders or Eating Difficulties Services for Young People, Parents, Caregivers, Older Siblings	</a:t>
            </a:r>
            <a:endParaRPr lang="en-GB" sz="2400" dirty="0">
              <a:effectLst/>
            </a:endParaRPr>
          </a:p>
          <a:p>
            <a:endParaRPr lang="en-GB" dirty="0"/>
          </a:p>
        </p:txBody>
      </p:sp>
      <p:pic>
        <p:nvPicPr>
          <p:cNvPr id="6" name="Picture 5" descr="A black and white cartoon image of a teenage girl and boy and the First Steps to Understanding Eating Disorders blue logo in the top right hand corner">
            <a:hlinkClick r:id="rId2"/>
            <a:extLst>
              <a:ext uri="{FF2B5EF4-FFF2-40B4-BE49-F238E27FC236}">
                <a16:creationId xmlns:a16="http://schemas.microsoft.com/office/drawing/2014/main" id="{4A5626EE-9E7C-40DC-91D0-0F9A6E078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7159"/>
            <a:ext cx="9144000" cy="46789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86C085-0750-48C6-8939-DC2651C702E6}"/>
              </a:ext>
            </a:extLst>
          </p:cNvPr>
          <p:cNvSpPr txBox="1"/>
          <p:nvPr/>
        </p:nvSpPr>
        <p:spPr>
          <a:xfrm>
            <a:off x="0" y="201168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First Steps to Understanding Eating Disorders c</a:t>
            </a:r>
            <a:r>
              <a:rPr lang="en-GB" sz="2400" b="1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 </a:t>
            </a:r>
            <a:r>
              <a:rPr lang="en-GB" sz="2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help 5-18s in Hertfordshire via self, parent/carer or professional referrals</a:t>
            </a:r>
          </a:p>
          <a:p>
            <a:pPr algn="ctr"/>
            <a:r>
              <a:rPr lang="en-GB" sz="2400" b="1" dirty="0">
                <a:solidFill>
                  <a:srgbClr val="333333"/>
                </a:solidFill>
                <a:latin typeface="Arial" panose="020B0604020202020204" pitchFamily="34" charset="0"/>
              </a:rPr>
              <a:t>Call : 01332 367 571 or E: </a:t>
            </a:r>
            <a:r>
              <a:rPr lang="en-GB" sz="2400" b="1" dirty="0">
                <a:solidFill>
                  <a:srgbClr val="333333"/>
                </a:solidFill>
                <a:latin typeface="Arial" panose="020B0604020202020204" pitchFamily="34" charset="0"/>
                <a:hlinkClick r:id="rId4"/>
              </a:rPr>
              <a:t>info@firststepsed.co.uk</a:t>
            </a:r>
            <a:endParaRPr lang="en-GB" sz="24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www.firststepsed.co.uk</a:t>
            </a:r>
            <a:endParaRPr lang="en-GB" sz="2400" b="1" dirty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72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2A42-09F5-4810-8683-BB8878FF59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5216" y="-1143000"/>
            <a:ext cx="7998397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2"/>
                </a:solidFill>
              </a:rPr>
              <a:t>Health for Teens website</a:t>
            </a:r>
          </a:p>
        </p:txBody>
      </p:sp>
      <p:pic>
        <p:nvPicPr>
          <p:cNvPr id="3" name="Picture 2" descr="A picture of a page from the www.healthforteens.co.uk website which has healthy body and mind topics by experts for young people aged between 11 and 19.">
            <a:hlinkClick r:id="rId2"/>
            <a:extLst>
              <a:ext uri="{FF2B5EF4-FFF2-40B4-BE49-F238E27FC236}">
                <a16:creationId xmlns:a16="http://schemas.microsoft.com/office/drawing/2014/main" id="{02DD5115-1A38-46F7-AAD4-98DAAA8B3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772"/>
            <a:ext cx="9143999" cy="45132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6FA659-E5DE-40D4-9D65-F60A6D0F2520}"/>
              </a:ext>
            </a:extLst>
          </p:cNvPr>
          <p:cNvSpPr txBox="1"/>
          <p:nvPr/>
        </p:nvSpPr>
        <p:spPr>
          <a:xfrm>
            <a:off x="216567" y="257961"/>
            <a:ext cx="87108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 body &amp; mind topics by experts for 11-19s at:</a:t>
            </a:r>
          </a:p>
          <a:p>
            <a:pPr algn="ctr"/>
            <a:r>
              <a:rPr lang="en-GB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www.healthforteens.co.uk</a:t>
            </a:r>
            <a:endParaRPr lang="en-GB" sz="2800" b="1" u="sng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99CE1C-914B-4C76-8A06-F859D5367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5842050"/>
            <a:ext cx="9144000" cy="10159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84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5AAD9-39A7-4026-8CF8-C2BA82779F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0538" y="-1143000"/>
            <a:ext cx="8093075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2"/>
                </a:solidFill>
              </a:rPr>
              <a:t>Student Space website for mental health and emotional wellbeing of Uni students</a:t>
            </a:r>
          </a:p>
        </p:txBody>
      </p:sp>
      <p:pic>
        <p:nvPicPr>
          <p:cNvPr id="1026" name="Picture 2" descr="illustration of woman with a hijab on a bicycle">
            <a:hlinkClick r:id="rId2"/>
            <a:extLst>
              <a:ext uri="{FF2B5EF4-FFF2-40B4-BE49-F238E27FC236}">
                <a16:creationId xmlns:a16="http://schemas.microsoft.com/office/drawing/2014/main" id="{627F1E10-17BF-4309-8F60-85C0F3AFB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0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 descr="A speech bubble explaining that www.studentspace.org.uk is a website for mental health and emotional wellbeing, with articles, blogs, tips and advice for university students.">
            <a:extLst>
              <a:ext uri="{FF2B5EF4-FFF2-40B4-BE49-F238E27FC236}">
                <a16:creationId xmlns:a16="http://schemas.microsoft.com/office/drawing/2014/main" id="{407CEF0A-5CC3-4CA0-AF07-18F97B4DA9E6}"/>
              </a:ext>
            </a:extLst>
          </p:cNvPr>
          <p:cNvSpPr/>
          <p:nvPr/>
        </p:nvSpPr>
        <p:spPr bwMode="auto">
          <a:xfrm>
            <a:off x="84221" y="252663"/>
            <a:ext cx="3826042" cy="2256004"/>
          </a:xfrm>
          <a:prstGeom prst="wedgeRoundRectCallout">
            <a:avLst>
              <a:gd name="adj1" fmla="val -54090"/>
              <a:gd name="adj2" fmla="val 7617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24E9A-0194-417D-950C-8182E83B06E3}"/>
              </a:ext>
            </a:extLst>
          </p:cNvPr>
          <p:cNvSpPr txBox="1"/>
          <p:nvPr/>
        </p:nvSpPr>
        <p:spPr>
          <a:xfrm>
            <a:off x="288757" y="252663"/>
            <a:ext cx="3705727" cy="21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Check out </a:t>
            </a:r>
            <a:r>
              <a:rPr lang="en-GB" sz="22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www.studentspace.org.uk</a:t>
            </a:r>
            <a:endParaRPr lang="en-GB" sz="2200" b="1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22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 mental health &amp; emotional wellbeing articles, blogs, tips and advice for uni students</a:t>
            </a:r>
            <a:endParaRPr lang="en-GB" sz="2200" b="1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85527B-D7F7-40EF-AFF1-52121C211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5704472"/>
            <a:ext cx="9144000" cy="115352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04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5D4EAB-FACB-4C4C-B5C6-E27E9FBB37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0538" y="-1143000"/>
            <a:ext cx="8093075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2"/>
                </a:solidFill>
              </a:rPr>
              <a:t>Just Talk Hertfordshire website for parents and carers</a:t>
            </a:r>
          </a:p>
        </p:txBody>
      </p:sp>
      <p:pic>
        <p:nvPicPr>
          <p:cNvPr id="2" name="Picture 1" descr="An image of the home page of the Just Talk Herts website and an image of the information leaflet for parents and carers on the website. ">
            <a:extLst>
              <a:ext uri="{FF2B5EF4-FFF2-40B4-BE49-F238E27FC236}">
                <a16:creationId xmlns:a16="http://schemas.microsoft.com/office/drawing/2014/main" id="{E9C39BF9-94B5-4F38-999E-37DE040016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8937"/>
            <a:ext cx="9143999" cy="45599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3EBFF2-15A0-4F96-B5F6-F196EBB87A67}"/>
              </a:ext>
            </a:extLst>
          </p:cNvPr>
          <p:cNvSpPr txBox="1"/>
          <p:nvPr/>
        </p:nvSpPr>
        <p:spPr>
          <a:xfrm>
            <a:off x="-2" y="0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Mental health &amp; emotional wellbeing info for Hertfordshire parents and carers at:</a:t>
            </a:r>
          </a:p>
          <a:p>
            <a:pPr algn="ctr"/>
            <a:r>
              <a:rPr lang="en-GB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www.just</a:t>
            </a: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talkherts.org</a:t>
            </a:r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63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7776F3-13DA-487F-AAC8-0CCD3ACD38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0538" y="-1143000"/>
            <a:ext cx="8093075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2"/>
                </a:solidFill>
              </a:rPr>
              <a:t>ChatHealth Text Messaging Service for parents and carers of children aged 0-5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86709-653B-43A8-8A7C-48DF3476EF24}"/>
              </a:ext>
            </a:extLst>
          </p:cNvPr>
          <p:cNvSpPr txBox="1"/>
          <p:nvPr/>
        </p:nvSpPr>
        <p:spPr>
          <a:xfrm>
            <a:off x="276725" y="601579"/>
            <a:ext cx="35011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2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Parents and carers of</a:t>
            </a:r>
          </a:p>
          <a:p>
            <a:pPr algn="ctr"/>
            <a:r>
              <a:rPr lang="en-GB" sz="2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0-5 year olds can get emotional health &amp; </a:t>
            </a:r>
            <a:r>
              <a:rPr lang="en-GB" sz="2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wellbeing</a:t>
            </a:r>
            <a:r>
              <a:rPr lang="en-GB" sz="2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advice </a:t>
            </a:r>
          </a:p>
          <a:p>
            <a:pPr algn="ctr"/>
            <a:r>
              <a:rPr lang="en-GB" sz="2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from the Health Visiting Team via ChatHealth</a:t>
            </a:r>
          </a:p>
          <a:p>
            <a:pPr algn="ctr"/>
            <a:r>
              <a:rPr lang="en-GB" sz="2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text messaging service</a:t>
            </a:r>
          </a:p>
          <a:p>
            <a:pPr algn="ctr"/>
            <a:r>
              <a:rPr lang="en-GB" sz="2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Mon-Fri 9-5pm </a:t>
            </a:r>
          </a:p>
          <a:p>
            <a:pPr algn="ctr"/>
            <a:endParaRPr lang="en-GB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F4CE8A-DC07-4060-9AF4-073A955B2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5258240"/>
            <a:ext cx="9144000" cy="15997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" name="Picture 1" descr="An image containing the number of the Health Visiting text messaging service for parents and carers of children aged 0-5 at 07480 635164">
            <a:hlinkClick r:id="rId2"/>
            <a:extLst>
              <a:ext uri="{FF2B5EF4-FFF2-40B4-BE49-F238E27FC236}">
                <a16:creationId xmlns:a16="http://schemas.microsoft.com/office/drawing/2014/main" id="{26CC94C6-1705-40FF-833E-1072B6601CA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69" y="397483"/>
            <a:ext cx="5269831" cy="4860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804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BE64-F33E-4D4C-AECD-F666135BC6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0538" y="-1143000"/>
            <a:ext cx="8093075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2"/>
                </a:solidFill>
              </a:rPr>
              <a:t>School Nursing Service number open Monday-Friday 9-5</a:t>
            </a:r>
          </a:p>
        </p:txBody>
      </p:sp>
      <p:pic>
        <p:nvPicPr>
          <p:cNvPr id="3" name="Picture 2" descr="a photo of a lady on the phone to the school nursing service about their child's health and wellbeing. The service is open Monday to Friday 9am-5pm on 0300 123 7572">
            <a:hlinkClick r:id="rId2"/>
            <a:extLst>
              <a:ext uri="{FF2B5EF4-FFF2-40B4-BE49-F238E27FC236}">
                <a16:creationId xmlns:a16="http://schemas.microsoft.com/office/drawing/2014/main" id="{9106FB55-5704-487D-852A-42351711CBF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133"/>
            <a:ext cx="9144000" cy="59379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BF8E9B-520B-4211-9DF7-7159CC7AF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5724144"/>
            <a:ext cx="9144000" cy="11338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67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342E4-2A35-4722-9623-04300E9502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0538" y="-1143000"/>
            <a:ext cx="8093075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2"/>
                </a:solidFill>
              </a:rPr>
              <a:t>Health for Kids Website for Primary School Children</a:t>
            </a:r>
          </a:p>
        </p:txBody>
      </p:sp>
      <p:pic>
        <p:nvPicPr>
          <p:cNvPr id="4" name="Picture 3" descr="A screenshot of a webpage on www.healthforkids.co.uk website. The website provides information for primary school children, parents and carers on healthy body and mind topics.&#10;">
            <a:hlinkClick r:id="rId2"/>
            <a:extLst>
              <a:ext uri="{FF2B5EF4-FFF2-40B4-BE49-F238E27FC236}">
                <a16:creationId xmlns:a16="http://schemas.microsoft.com/office/drawing/2014/main" id="{E631A1CB-CAF4-407A-849B-4B9640EC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978"/>
            <a:ext cx="9144000" cy="46560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B757DD-9D09-4393-9809-B099F0F002E2}"/>
              </a:ext>
            </a:extLst>
          </p:cNvPr>
          <p:cNvSpPr txBox="1"/>
          <p:nvPr/>
        </p:nvSpPr>
        <p:spPr>
          <a:xfrm>
            <a:off x="0" y="27672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 body &amp; mind topics by experts for primary school children at:</a:t>
            </a:r>
          </a:p>
          <a:p>
            <a:pPr algn="ctr"/>
            <a:r>
              <a:rPr lang="en-GB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www.healthforkids.co.uk</a:t>
            </a:r>
            <a:r>
              <a:rPr lang="en-GB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79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023F4C-20B6-4F4E-A156-BBE06DAF5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4334256"/>
            <a:ext cx="9144000" cy="25237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342E4-2A35-4722-9623-04300E9502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0538" y="-1143000"/>
            <a:ext cx="8093075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2"/>
                </a:solidFill>
              </a:rPr>
              <a:t>Talking Therapies for ages 16+ from HPFT’s Wellbeing IAPT Service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40D7B6-E22C-4780-961A-38C9F92A4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64592" y="128016"/>
            <a:ext cx="4809744" cy="932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D4AFEE0A-40BB-4FDD-A2BC-296414250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3232"/>
            <a:ext cx="9144000" cy="51755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EDD18D-60BA-4326-B905-ABA17D894E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64592" y="402336"/>
            <a:ext cx="5833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25000"/>
                  </a:schemeClr>
                </a:solidFill>
              </a:rPr>
              <a:t>For people in Hertfordshire ages 16+</a:t>
            </a:r>
          </a:p>
          <a:p>
            <a:endParaRPr lang="en-GB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1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2DD823-D695-4CF2-9884-253EE20E4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5143500"/>
            <a:ext cx="9144000" cy="19522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DB1749-2C92-4BE2-878C-3D22545BB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70432"/>
            <a:ext cx="8583613" cy="1170432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With Youth Digital Wellbeing Service for 5-18s</a:t>
            </a:r>
          </a:p>
        </p:txBody>
      </p:sp>
      <p:pic>
        <p:nvPicPr>
          <p:cNvPr id="9" name="Picture 8" descr="A young girl with headphones, on her computer ">
            <a:hlinkClick r:id="rId2"/>
            <a:extLst>
              <a:ext uri="{FF2B5EF4-FFF2-40B4-BE49-F238E27FC236}">
                <a16:creationId xmlns:a16="http://schemas.microsoft.com/office/drawing/2014/main" id="{F46164B8-904E-493E-ACDC-DFFFF7B95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90"/>
            <a:ext cx="9175784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1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3900-6AF1-40D0-A01F-D7D394849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61872"/>
            <a:ext cx="8583613" cy="1261872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Lumi Nova Free</a:t>
            </a:r>
            <a:r>
              <a:rPr lang="en-GB" baseline="0" dirty="0">
                <a:solidFill>
                  <a:schemeClr val="tx2"/>
                </a:solidFill>
              </a:rPr>
              <a:t> Therapeutic Digital Gaming App for 7-12s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D7FBB-4582-4B3C-B1F5-DA14F7428FF6}"/>
              </a:ext>
            </a:extLst>
          </p:cNvPr>
          <p:cNvSpPr txBox="1"/>
          <p:nvPr/>
        </p:nvSpPr>
        <p:spPr>
          <a:xfrm>
            <a:off x="0" y="-27432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GB" sz="24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Fun &amp; Free Therapeutic Gaming App for ages 7-12 to help with Hertfordshire children’s fears &amp; worries</a:t>
            </a:r>
          </a:p>
          <a:p>
            <a:pPr algn="ctr"/>
            <a:endParaRPr lang="en-GB" sz="1400" b="1" dirty="0">
              <a:solidFill>
                <a:schemeClr val="tx2">
                  <a:lumMod val="95000"/>
                  <a:lumOff val="5000"/>
                </a:schemeClr>
              </a:solidFill>
              <a:hlinkClick r:id="rId2"/>
            </a:endParaRPr>
          </a:p>
          <a:p>
            <a:pPr algn="ctr"/>
            <a:r>
              <a:rPr lang="en-GB" sz="2800" b="1" dirty="0">
                <a:solidFill>
                  <a:schemeClr val="tx2">
                    <a:lumMod val="95000"/>
                    <a:lumOff val="5000"/>
                  </a:schemeClr>
                </a:solidFill>
                <a:hlinkClick r:id="rId2"/>
              </a:rPr>
              <a:t>www.withyouth.org</a:t>
            </a:r>
            <a:endParaRPr lang="en-GB" sz="28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/>
            <a:endParaRPr lang="en-GB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A281FF-93F1-48F5-8FD7-F4025ADD6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5326380"/>
            <a:ext cx="9144000" cy="17145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" name="Picture 3" descr="A group of cartoon characters from the free Lumi Nova therapeutic gaming app to help with children ages 7-12 with their fears and worries&#10;&#10;">
            <a:hlinkClick r:id="rId3"/>
            <a:extLst>
              <a:ext uri="{FF2B5EF4-FFF2-40B4-BE49-F238E27FC236}">
                <a16:creationId xmlns:a16="http://schemas.microsoft.com/office/drawing/2014/main" id="{3A59C7DE-4269-4576-B127-27048F662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80576" cy="53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80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11297-28A1-45D8-8661-10BAD7F21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43584"/>
            <a:ext cx="9144000" cy="1243584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Children’s Wellbeing Practitioner</a:t>
            </a:r>
            <a:r>
              <a:rPr lang="en-GB" baseline="0" dirty="0">
                <a:solidFill>
                  <a:schemeClr val="tx2"/>
                </a:solidFill>
              </a:rPr>
              <a:t> Service for children and young people ages 5-19 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" name="Picture 4" descr="A man giving a high five to his child on the left and an image of one of the manuals offered by the Children's Wellbeing Practitioner Service to help your child's fears and worries&#10;&#10;">
            <a:hlinkClick r:id="rId2"/>
            <a:extLst>
              <a:ext uri="{FF2B5EF4-FFF2-40B4-BE49-F238E27FC236}">
                <a16:creationId xmlns:a16="http://schemas.microsoft.com/office/drawing/2014/main" id="{BB100107-328A-4CD4-8286-6690DDE72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121104-8759-4820-8007-1F0877241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5143500"/>
            <a:ext cx="9144000" cy="17145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8" descr="A logo for Hertfordshire Community NHS Trust, who host the Children's Wellbeing Practitioner Service">
            <a:extLst>
              <a:ext uri="{FF2B5EF4-FFF2-40B4-BE49-F238E27FC236}">
                <a16:creationId xmlns:a16="http://schemas.microsoft.com/office/drawing/2014/main" id="{47068C51-5243-43A3-A67F-987BD2CCA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8" y="5358385"/>
            <a:ext cx="3272407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96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6362BD-7519-42FA-9D3E-92CC3EBC1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12132"/>
            <a:ext cx="9144000" cy="1512131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Mental Health Support Teams</a:t>
            </a:r>
            <a:r>
              <a:rPr lang="en-GB" baseline="0" dirty="0">
                <a:solidFill>
                  <a:schemeClr val="tx2"/>
                </a:solidFill>
              </a:rPr>
              <a:t> in Schools (MHSTs)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743565-4ED7-4528-8F80-667512BBC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4974336"/>
            <a:ext cx="9144000" cy="21396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 descr="A photo of a primary school child at their desk in class, holding a pencil and smiling ">
            <a:hlinkClick r:id="rId2"/>
            <a:extLst>
              <a:ext uri="{FF2B5EF4-FFF2-40B4-BE49-F238E27FC236}">
                <a16:creationId xmlns:a16="http://schemas.microsoft.com/office/drawing/2014/main" id="{89C0F906-2BA1-4BF3-87D4-9E0B4BCFD9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640"/>
            <a:ext cx="9144000" cy="51411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7BCA93-88E5-44C9-A96F-830C85202508}"/>
              </a:ext>
            </a:extLst>
          </p:cNvPr>
          <p:cNvSpPr txBox="1"/>
          <p:nvPr/>
        </p:nvSpPr>
        <p:spPr>
          <a:xfrm>
            <a:off x="0" y="5321808"/>
            <a:ext cx="89062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Mental Health Support Teams (MHSTs) </a:t>
            </a:r>
          </a:p>
          <a:p>
            <a:pPr algn="ctr"/>
            <a:r>
              <a:rPr lang="en-GB" sz="2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are in more &amp; more Herts schools &amp; colleges…</a:t>
            </a:r>
          </a:p>
          <a:p>
            <a:pPr algn="ctr"/>
            <a:r>
              <a:rPr lang="en-GB" sz="2600" b="1" dirty="0"/>
              <a:t>Ask your school/college if they have a </a:t>
            </a:r>
          </a:p>
          <a:p>
            <a:pPr algn="ctr"/>
            <a:r>
              <a:rPr lang="en-GB" sz="2600" b="1" dirty="0"/>
              <a:t>Mental Health Support Team</a:t>
            </a:r>
          </a:p>
        </p:txBody>
      </p:sp>
    </p:spTree>
    <p:extLst>
      <p:ext uri="{BB962C8B-B14F-4D97-AF65-F5344CB8AC3E}">
        <p14:creationId xmlns:p14="http://schemas.microsoft.com/office/powerpoint/2010/main" val="167847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71B47-8A1C-4EE6-96E2-4BDE9EDC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35024"/>
            <a:ext cx="8939463" cy="1335024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Kooth Online</a:t>
            </a:r>
            <a:r>
              <a:rPr lang="en-GB" baseline="0" dirty="0">
                <a:solidFill>
                  <a:schemeClr val="tx2"/>
                </a:solidFill>
              </a:rPr>
              <a:t> Wellbeing Community for ages 10-25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8" name="Content Placeholder 7" descr="Red and yellow image with black Kooth logo top left. A sign asking if you need to talk and then offering free, safe and anonymous support from Kooth">
            <a:hlinkClick r:id="rId3"/>
            <a:extLst>
              <a:ext uri="{FF2B5EF4-FFF2-40B4-BE49-F238E27FC236}">
                <a16:creationId xmlns:a16="http://schemas.microsoft.com/office/drawing/2014/main" id="{4ED75A6E-51B3-404D-BB41-ABD5B30CD7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678905"/>
          </a:xfr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995BBCD-FAD1-4019-86B4-7C80468CC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2000" y="96252"/>
            <a:ext cx="4367463" cy="2358189"/>
          </a:xfrm>
          <a:prstGeom prst="wedgeRoundRectCallout">
            <a:avLst>
              <a:gd name="adj1" fmla="val -47486"/>
              <a:gd name="adj2" fmla="val 10377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01AAC1-4FA6-481C-8B06-7E8C63D2B123}"/>
              </a:ext>
            </a:extLst>
          </p:cNvPr>
          <p:cNvSpPr txBox="1"/>
          <p:nvPr/>
        </p:nvSpPr>
        <p:spPr>
          <a:xfrm flipH="1">
            <a:off x="4993104" y="294851"/>
            <a:ext cx="38140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you’re age 10-25 and feeling worried, anxious, stressed or frustrated, </a:t>
            </a:r>
          </a:p>
          <a:p>
            <a:r>
              <a:rPr lang="en-GB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some support at:</a:t>
            </a:r>
          </a:p>
          <a:p>
            <a:r>
              <a:rPr lang="en-GB" sz="2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5"/>
              </a:rPr>
              <a:t>www.kooth.com</a:t>
            </a:r>
            <a:endParaRPr lang="en-GB" sz="2800" b="1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5A729C-AC90-4C83-8A53-1AD15E20B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5678904"/>
            <a:ext cx="9144000" cy="1179096"/>
          </a:xfrm>
          <a:prstGeom prst="rect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8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E16D-E82A-41D2-AADF-76F643455C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-1517904"/>
            <a:ext cx="9144000" cy="1589668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Just Talk Herts is t</a:t>
            </a:r>
            <a:r>
              <a:rPr lang="en-GB" baseline="0" dirty="0">
                <a:solidFill>
                  <a:schemeClr val="tx2"/>
                </a:solidFill>
              </a:rPr>
              <a:t>here to help you find the support you need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3" name="Picture 2" descr="An image asking young people to talk if there is something on their mind and that there is support to help at www.justtalkherts.org">
            <a:hlinkClick r:id="rId2"/>
            <a:extLst>
              <a:ext uri="{FF2B5EF4-FFF2-40B4-BE49-F238E27FC236}">
                <a16:creationId xmlns:a16="http://schemas.microsoft.com/office/drawing/2014/main" id="{3F3C1518-C62C-4C51-A777-D90321647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5957"/>
            <a:ext cx="9144000" cy="50051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9AFF59-8163-4256-AA9B-A11EC0A22E29}"/>
              </a:ext>
            </a:extLst>
          </p:cNvPr>
          <p:cNvSpPr txBox="1"/>
          <p:nvPr/>
        </p:nvSpPr>
        <p:spPr>
          <a:xfrm>
            <a:off x="0" y="132347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solidFill>
                  <a:schemeClr val="bg1"/>
                </a:solidFill>
              </a:rPr>
              <a:t>If there’s something on your mind, Talking Shows Strength </a:t>
            </a:r>
          </a:p>
        </p:txBody>
      </p:sp>
    </p:spTree>
    <p:extLst>
      <p:ext uri="{BB962C8B-B14F-4D97-AF65-F5344CB8AC3E}">
        <p14:creationId xmlns:p14="http://schemas.microsoft.com/office/powerpoint/2010/main" val="3158433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58A3C-5215-4A85-A527-E2CC0ED81F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298448"/>
            <a:ext cx="8989187" cy="1298448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Try Just Talk’s Five Ways to Wellbeing E-Learning Modules</a:t>
            </a:r>
          </a:p>
        </p:txBody>
      </p:sp>
      <p:pic>
        <p:nvPicPr>
          <p:cNvPr id="3" name="Picture 2" descr="An image asking young people to do the free, Five Ways to Wellbeing E-learning modules at www.justtalkherts.org .There are separate modules for primary and secondary school age">
            <a:hlinkClick r:id="rId2"/>
            <a:extLst>
              <a:ext uri="{FF2B5EF4-FFF2-40B4-BE49-F238E27FC236}">
                <a16:creationId xmlns:a16="http://schemas.microsoft.com/office/drawing/2014/main" id="{5613BB39-BB77-4036-9811-FB68943A7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8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00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82B-AC6A-46A2-AEC8-FD8F8103DD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687" y="-1463040"/>
            <a:ext cx="9116625" cy="146304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ChatHealth text messaging service for 11-19s</a:t>
            </a:r>
          </a:p>
        </p:txBody>
      </p:sp>
      <p:pic>
        <p:nvPicPr>
          <p:cNvPr id="5" name="Picture 4" descr="A picture containing a coffee and a person with a phone contacting ChatHealth on 07480 635050. This service is for young people age 11-19 to ask a school nurse for confidential wellbeing advice ">
            <a:hlinkClick r:id="rId2"/>
            <a:extLst>
              <a:ext uri="{FF2B5EF4-FFF2-40B4-BE49-F238E27FC236}">
                <a16:creationId xmlns:a16="http://schemas.microsoft.com/office/drawing/2014/main" id="{793EF1B1-C256-4E16-A26B-71EFEEC8E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516"/>
          </a:xfrm>
          <a:prstGeom prst="rect">
            <a:avLst/>
          </a:prstGeom>
        </p:spPr>
      </p:pic>
      <p:sp>
        <p:nvSpPr>
          <p:cNvPr id="6" name="Speech Bubble: Rectangle with Corners Rounded 5" descr="A speech bubble saying it is easy for people between the ages of 11-19 to text the school nurse for confidential and safe wellbeing advice on 07480 635050">
            <a:extLst>
              <a:ext uri="{FF2B5EF4-FFF2-40B4-BE49-F238E27FC236}">
                <a16:creationId xmlns:a16="http://schemas.microsoft.com/office/drawing/2014/main" id="{141E30DD-176E-43A5-85F8-D3D3F1A98B17}"/>
              </a:ext>
            </a:extLst>
          </p:cNvPr>
          <p:cNvSpPr/>
          <p:nvPr/>
        </p:nvSpPr>
        <p:spPr bwMode="auto">
          <a:xfrm>
            <a:off x="5510463" y="662527"/>
            <a:ext cx="3441032" cy="2682251"/>
          </a:xfrm>
          <a:prstGeom prst="wedgeRoundRectCallout">
            <a:avLst>
              <a:gd name="adj1" fmla="val -47486"/>
              <a:gd name="adj2" fmla="val 10377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B4A5E5-8BF8-46FA-9C87-2966BF79BB1C}"/>
              </a:ext>
            </a:extLst>
          </p:cNvPr>
          <p:cNvSpPr txBox="1"/>
          <p:nvPr/>
        </p:nvSpPr>
        <p:spPr>
          <a:xfrm>
            <a:off x="5763126" y="818148"/>
            <a:ext cx="3188369" cy="251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easy for 11-19s to text </a:t>
            </a:r>
            <a:r>
              <a:rPr lang="en-GB" sz="24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School Nurse at </a:t>
            </a:r>
            <a:r>
              <a:rPr lang="en-GB" sz="2400" b="1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ChatHealth</a:t>
            </a:r>
            <a:endParaRPr lang="en-GB" sz="2400" b="1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confidential &amp; safe wellbeing advice  </a:t>
            </a:r>
            <a:endParaRPr lang="en-GB" sz="24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8" name="Picture 7" descr="A speech bubble explaining that it is easy for people aged between 11 and 19 to text the school nurse for confidential and safe wellbeing advice on 07480 635050">
            <a:extLst>
              <a:ext uri="{FF2B5EF4-FFF2-40B4-BE49-F238E27FC236}">
                <a16:creationId xmlns:a16="http://schemas.microsoft.com/office/drawing/2014/main" id="{AED4B09C-2B9E-4E08-AF75-03AB5C8FDEE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32" y="6039852"/>
            <a:ext cx="1140291" cy="487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041502"/>
      </p:ext>
    </p:extLst>
  </p:cSld>
  <p:clrMapOvr>
    <a:masterClrMapping/>
  </p:clrMapOvr>
</p:sld>
</file>

<file path=ppt/theme/theme1.xml><?xml version="1.0" encoding="utf-8"?>
<a:theme xmlns:a="http://schemas.openxmlformats.org/drawingml/2006/main" name="pptblack">
  <a:themeElements>
    <a:clrScheme name="Custom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0064FF"/>
      </a:accent1>
      <a:accent2>
        <a:srgbClr val="800080"/>
      </a:accent2>
      <a:accent3>
        <a:srgbClr val="AAAAAA"/>
      </a:accent3>
      <a:accent4>
        <a:srgbClr val="DADADA"/>
      </a:accent4>
      <a:accent5>
        <a:srgbClr val="AAB8FF"/>
      </a:accent5>
      <a:accent6>
        <a:srgbClr val="730073"/>
      </a:accent6>
      <a:hlink>
        <a:srgbClr val="0033CC"/>
      </a:hlink>
      <a:folHlink>
        <a:srgbClr val="FF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08080"/>
        </a:dk1>
        <a:lt1>
          <a:srgbClr val="FFFFFF"/>
        </a:lt1>
        <a:dk2>
          <a:srgbClr val="96A800"/>
        </a:dk2>
        <a:lt2>
          <a:srgbClr val="FFFF00"/>
        </a:lt2>
        <a:accent1>
          <a:srgbClr val="0064FF"/>
        </a:accent1>
        <a:accent2>
          <a:srgbClr val="800080"/>
        </a:accent2>
        <a:accent3>
          <a:srgbClr val="C9D1AA"/>
        </a:accent3>
        <a:accent4>
          <a:srgbClr val="DADADA"/>
        </a:accent4>
        <a:accent5>
          <a:srgbClr val="AAB8FF"/>
        </a:accent5>
        <a:accent6>
          <a:srgbClr val="730073"/>
        </a:accent6>
        <a:hlink>
          <a:srgbClr val="F60064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0064FF"/>
        </a:accent1>
        <a:accent2>
          <a:srgbClr val="800080"/>
        </a:accent2>
        <a:accent3>
          <a:srgbClr val="AAAAAA"/>
        </a:accent3>
        <a:accent4>
          <a:srgbClr val="DADADA"/>
        </a:accent4>
        <a:accent5>
          <a:srgbClr val="AAB8FF"/>
        </a:accent5>
        <a:accent6>
          <a:srgbClr val="730073"/>
        </a:accent6>
        <a:hlink>
          <a:srgbClr val="F60064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1282</TotalTime>
  <Words>476</Words>
  <Application>Microsoft Office PowerPoint</Application>
  <PresentationFormat>On-screen Show (4:3)</PresentationFormat>
  <Paragraphs>58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pptblack</vt:lpstr>
      <vt:lpstr>1_Office Theme</vt:lpstr>
      <vt:lpstr>Mental Health Support for Hertfordshire’s Young People, Parents and Care givers at a glance</vt:lpstr>
      <vt:lpstr>With Youth Digital Wellbeing Service for 5-18s</vt:lpstr>
      <vt:lpstr>Lumi Nova Free Therapeutic Digital Gaming App for 7-12s</vt:lpstr>
      <vt:lpstr>Children’s Wellbeing Practitioner Service for children and young people ages 5-19 </vt:lpstr>
      <vt:lpstr>Mental Health Support Teams in Schools (MHSTs)</vt:lpstr>
      <vt:lpstr>Kooth Online Wellbeing Community for ages 10-25</vt:lpstr>
      <vt:lpstr>Just Talk Herts is there to help you find the support you need</vt:lpstr>
      <vt:lpstr>Try Just Talk’s Five Ways to Wellbeing E-Learning Modules</vt:lpstr>
      <vt:lpstr>ChatHealth text messaging service for 11-19s</vt:lpstr>
      <vt:lpstr>Herts Service for Young People</vt:lpstr>
      <vt:lpstr>First Steps to Understanding Eating Disorders or Eating Difficulties Services for Young People, Parents, Caregivers, Older Siblings  </vt:lpstr>
      <vt:lpstr>Health for Teens website</vt:lpstr>
      <vt:lpstr>Student Space website for mental health and emotional wellbeing of Uni students</vt:lpstr>
      <vt:lpstr>Just Talk Hertfordshire website for parents and carers</vt:lpstr>
      <vt:lpstr>ChatHealth Text Messaging Service for parents and carers of children aged 0-5</vt:lpstr>
      <vt:lpstr>School Nursing Service number open Monday-Friday 9-5</vt:lpstr>
      <vt:lpstr>Health for Kids Website for Primary School Children</vt:lpstr>
      <vt:lpstr>Talking Therapies for ages 16+ from HPFT’s Wellbeing IAPT Service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emotional health and mental wellbeing needs of children and young people in Hertfordshire? – Jen Beer, 5 minutes.   Overview of current services and funding, and service changes since CAMHS transformation started in 2015 (Simon Pattison / Deborah Sheppard) – 10 minutes Public Health support and campaigns relevant to emotional wellbeing - Jen Beer, 10 minutes Children’s Services support relevant to emotional wellbeing - Joella Scott, 10 minutes Other relevant commissioned services and support – Deborah Sheppard, 10 minutes Current Hertfordshire Community NHS Trust (HCT) support - Marion Dunstone, 10 minutes Current Hertfordshire Partnership NHS Foundation Trust (HPFT) support - Sandra Brookes, 10 minutes Future transformation plans - Marion Ingram, 10 minutes Time for questions – 45 minutes</dc:title>
  <dc:creator>Helena Russell</dc:creator>
  <cp:lastModifiedBy>Lisa Gazeley</cp:lastModifiedBy>
  <cp:revision>133</cp:revision>
  <dcterms:created xsi:type="dcterms:W3CDTF">2020-08-13T11:01:45Z</dcterms:created>
  <dcterms:modified xsi:type="dcterms:W3CDTF">2022-10-28T10:18:01Z</dcterms:modified>
</cp:coreProperties>
</file>