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7" r:id="rId2"/>
    <p:sldId id="258" r:id="rId3"/>
    <p:sldId id="259" r:id="rId4"/>
    <p:sldId id="260" r:id="rId5"/>
    <p:sldId id="262" r:id="rId6"/>
    <p:sldId id="263" r:id="rId7"/>
    <p:sldId id="279" r:id="rId8"/>
    <p:sldId id="280" r:id="rId9"/>
    <p:sldId id="281" r:id="rId10"/>
    <p:sldId id="282" r:id="rId11"/>
    <p:sldId id="264" r:id="rId12"/>
    <p:sldId id="285" r:id="rId13"/>
    <p:sldId id="284" r:id="rId14"/>
    <p:sldId id="268" r:id="rId15"/>
    <p:sldId id="267" r:id="rId16"/>
    <p:sldId id="283" r:id="rId17"/>
    <p:sldId id="270" r:id="rId18"/>
    <p:sldId id="274"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019" autoAdjust="0"/>
  </p:normalViewPr>
  <p:slideViewPr>
    <p:cSldViewPr snapToGrid="0" snapToObjects="1">
      <p:cViewPr varScale="1">
        <p:scale>
          <a:sx n="89" d="100"/>
          <a:sy n="89" d="100"/>
        </p:scale>
        <p:origin x="14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12DDDE-B05D-8B45-BB07-16796981013E}" type="datetimeFigureOut">
              <a:rPr lang="en-US" smtClean="0"/>
              <a:pPr/>
              <a:t>12/9/18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CB9C92-87BA-8441-82B2-3983FB874A81}" type="slidenum">
              <a:rPr lang="en-US" smtClean="0"/>
              <a:pPr/>
              <a:t>‹#›</a:t>
            </a:fld>
            <a:endParaRPr lang="en-US"/>
          </a:p>
        </p:txBody>
      </p:sp>
    </p:spTree>
    <p:extLst>
      <p:ext uri="{BB962C8B-B14F-4D97-AF65-F5344CB8AC3E}">
        <p14:creationId xmlns:p14="http://schemas.microsoft.com/office/powerpoint/2010/main" val="1065107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BADBC-9943-1A46-9A0A-131AE265CC00}" type="datetimeFigureOut">
              <a:rPr lang="en-US" smtClean="0"/>
              <a:pPr/>
              <a:t>12/9/18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1F76E-D821-AA4E-A0E4-8B8D701560A3}" type="slidenum">
              <a:rPr lang="en-US" smtClean="0"/>
              <a:pPr/>
              <a:t>‹#›</a:t>
            </a:fld>
            <a:endParaRPr lang="en-US"/>
          </a:p>
        </p:txBody>
      </p:sp>
    </p:spTree>
    <p:extLst>
      <p:ext uri="{BB962C8B-B14F-4D97-AF65-F5344CB8AC3E}">
        <p14:creationId xmlns:p14="http://schemas.microsoft.com/office/powerpoint/2010/main" val="19571108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Wessex Healthier Together case based workshop on Head Injury in children</a:t>
            </a:r>
          </a:p>
          <a:p>
            <a:r>
              <a:rPr lang="en-US" dirty="0"/>
              <a:t>This has been written by Paediatric Emergency Medicine clinicians and is geared towards the MDT working in Emergency Departments across Wessex</a:t>
            </a:r>
          </a:p>
          <a:p>
            <a:r>
              <a:rPr lang="en-US" dirty="0"/>
              <a:t>It will take between 30-45 minutes depending on the level of debate generated</a:t>
            </a:r>
          </a:p>
        </p:txBody>
      </p:sp>
      <p:sp>
        <p:nvSpPr>
          <p:cNvPr id="4" name="Slide Number Placeholder 3"/>
          <p:cNvSpPr>
            <a:spLocks noGrp="1"/>
          </p:cNvSpPr>
          <p:nvPr>
            <p:ph type="sldNum" sz="quarter" idx="5"/>
          </p:nvPr>
        </p:nvSpPr>
        <p:spPr/>
        <p:txBody>
          <a:bodyPr/>
          <a:lstStyle/>
          <a:p>
            <a:fld id="{BD91F76E-D821-AA4E-A0E4-8B8D701560A3}" type="slidenum">
              <a:rPr lang="en-US" smtClean="0"/>
              <a:pPr/>
              <a:t>1</a:t>
            </a:fld>
            <a:endParaRPr lang="en-US"/>
          </a:p>
        </p:txBody>
      </p:sp>
    </p:spTree>
    <p:extLst>
      <p:ext uri="{BB962C8B-B14F-4D97-AF65-F5344CB8AC3E}">
        <p14:creationId xmlns:p14="http://schemas.microsoft.com/office/powerpoint/2010/main" val="175305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time to go through the pathway and revisit points made previously</a:t>
            </a:r>
          </a:p>
        </p:txBody>
      </p:sp>
      <p:sp>
        <p:nvSpPr>
          <p:cNvPr id="4" name="Slide Number Placeholder 3"/>
          <p:cNvSpPr>
            <a:spLocks noGrp="1"/>
          </p:cNvSpPr>
          <p:nvPr>
            <p:ph type="sldNum" sz="quarter" idx="5"/>
          </p:nvPr>
        </p:nvSpPr>
        <p:spPr/>
        <p:txBody>
          <a:bodyPr/>
          <a:lstStyle/>
          <a:p>
            <a:fld id="{BD91F76E-D821-AA4E-A0E4-8B8D701560A3}" type="slidenum">
              <a:rPr lang="en-US" smtClean="0"/>
              <a:pPr/>
              <a:t>11</a:t>
            </a:fld>
            <a:endParaRPr lang="en-US"/>
          </a:p>
        </p:txBody>
      </p:sp>
    </p:spTree>
    <p:extLst>
      <p:ext uri="{BB962C8B-B14F-4D97-AF65-F5344CB8AC3E}">
        <p14:creationId xmlns:p14="http://schemas.microsoft.com/office/powerpoint/2010/main" val="241149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She has post concussion syndrome. Go to the next slide to discuss the 4 </a:t>
            </a:r>
            <a:r>
              <a:rPr lang="en-GB" dirty="0" err="1"/>
              <a:t>Rs</a:t>
            </a:r>
            <a:r>
              <a:rPr lang="en-GB" dirty="0"/>
              <a:t> of concussion management</a:t>
            </a:r>
          </a:p>
        </p:txBody>
      </p:sp>
      <p:sp>
        <p:nvSpPr>
          <p:cNvPr id="4" name="Slide Number Placeholder 3"/>
          <p:cNvSpPr>
            <a:spLocks noGrp="1"/>
          </p:cNvSpPr>
          <p:nvPr>
            <p:ph type="sldNum" sz="quarter" idx="5"/>
          </p:nvPr>
        </p:nvSpPr>
        <p:spPr/>
        <p:txBody>
          <a:bodyPr/>
          <a:lstStyle/>
          <a:p>
            <a:fld id="{BD91F76E-D821-AA4E-A0E4-8B8D701560A3}" type="slidenum">
              <a:rPr lang="en-US" smtClean="0"/>
              <a:pPr/>
              <a:t>12</a:t>
            </a:fld>
            <a:endParaRPr lang="en-US"/>
          </a:p>
        </p:txBody>
      </p:sp>
    </p:spTree>
    <p:extLst>
      <p:ext uri="{BB962C8B-B14F-4D97-AF65-F5344CB8AC3E}">
        <p14:creationId xmlns:p14="http://schemas.microsoft.com/office/powerpoint/2010/main" val="745746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Concussion is until recently an under recognized condition. </a:t>
            </a:r>
          </a:p>
          <a:p>
            <a:r>
              <a:rPr lang="en-US" dirty="0"/>
              <a:t>It is important to consider concussion after minor head injuries as without appropriate advice and treatment recovery can be delayed and there can be increased risk of repeat injury,</a:t>
            </a:r>
          </a:p>
          <a:p>
            <a:r>
              <a:rPr lang="en-US" dirty="0"/>
              <a:t>There are a host of great resources by the major governing bodies of rugby, football and hockey. These can be adapted for children and young people who play other sports.</a:t>
            </a:r>
          </a:p>
          <a:p>
            <a:r>
              <a:rPr lang="en-US" dirty="0"/>
              <a:t>https://</a:t>
            </a:r>
            <a:r>
              <a:rPr lang="en-US" dirty="0" err="1"/>
              <a:t>www.englandrugby.com</a:t>
            </a:r>
            <a:r>
              <a:rPr lang="en-US" dirty="0"/>
              <a:t>/my-rugby/players/player-health/concussion-headcase/</a:t>
            </a:r>
          </a:p>
          <a:p>
            <a:r>
              <a:rPr lang="en-US" dirty="0"/>
              <a:t>http://</a:t>
            </a:r>
            <a:r>
              <a:rPr lang="en-US" dirty="0" err="1"/>
              <a:t>www.thefa.com</a:t>
            </a:r>
            <a:r>
              <a:rPr lang="en-US" dirty="0"/>
              <a:t>/get-involved/coach/concussion</a:t>
            </a:r>
          </a:p>
        </p:txBody>
      </p:sp>
      <p:sp>
        <p:nvSpPr>
          <p:cNvPr id="4" name="Slide Number Placeholder 3"/>
          <p:cNvSpPr>
            <a:spLocks noGrp="1"/>
          </p:cNvSpPr>
          <p:nvPr>
            <p:ph type="sldNum" sz="quarter" idx="5"/>
          </p:nvPr>
        </p:nvSpPr>
        <p:spPr/>
        <p:txBody>
          <a:bodyPr/>
          <a:lstStyle/>
          <a:p>
            <a:fld id="{BD91F76E-D821-AA4E-A0E4-8B8D701560A3}" type="slidenum">
              <a:rPr lang="en-US" smtClean="0"/>
              <a:pPr/>
              <a:t>13</a:t>
            </a:fld>
            <a:endParaRPr lang="en-US"/>
          </a:p>
        </p:txBody>
      </p:sp>
    </p:spTree>
    <p:extLst>
      <p:ext uri="{BB962C8B-B14F-4D97-AF65-F5344CB8AC3E}">
        <p14:creationId xmlns:p14="http://schemas.microsoft.com/office/powerpoint/2010/main" val="3047197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he was injured so close to the hospital HEMS have not been activated and he </a:t>
            </a:r>
            <a:r>
              <a:rPr lang="en-US" dirty="0" err="1"/>
              <a:t>ie</a:t>
            </a:r>
            <a:r>
              <a:rPr lang="en-US" dirty="0"/>
              <a:t> being brought by a crew that cannot RSI and intubate.</a:t>
            </a:r>
          </a:p>
        </p:txBody>
      </p:sp>
      <p:sp>
        <p:nvSpPr>
          <p:cNvPr id="4" name="Slide Number Placeholder 3"/>
          <p:cNvSpPr>
            <a:spLocks noGrp="1"/>
          </p:cNvSpPr>
          <p:nvPr>
            <p:ph type="sldNum" sz="quarter" idx="5"/>
          </p:nvPr>
        </p:nvSpPr>
        <p:spPr/>
        <p:txBody>
          <a:bodyPr/>
          <a:lstStyle/>
          <a:p>
            <a:fld id="{BD91F76E-D821-AA4E-A0E4-8B8D701560A3}" type="slidenum">
              <a:rPr lang="en-US" smtClean="0"/>
              <a:pPr/>
              <a:t>14</a:t>
            </a:fld>
            <a:endParaRPr lang="en-US"/>
          </a:p>
        </p:txBody>
      </p:sp>
    </p:spTree>
    <p:extLst>
      <p:ext uri="{BB962C8B-B14F-4D97-AF65-F5344CB8AC3E}">
        <p14:creationId xmlns:p14="http://schemas.microsoft.com/office/powerpoint/2010/main" val="2602809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guidance is taken from the SORT pathway, linked on the next slide.</a:t>
            </a:r>
          </a:p>
          <a:p>
            <a:r>
              <a:rPr lang="en-US" dirty="0"/>
              <a:t>Mannitol can be used in place if hypertonic saline as per local policy for raised ICP</a:t>
            </a:r>
          </a:p>
        </p:txBody>
      </p:sp>
      <p:sp>
        <p:nvSpPr>
          <p:cNvPr id="4" name="Slide Number Placeholder 3"/>
          <p:cNvSpPr>
            <a:spLocks noGrp="1"/>
          </p:cNvSpPr>
          <p:nvPr>
            <p:ph type="sldNum" sz="quarter" idx="5"/>
          </p:nvPr>
        </p:nvSpPr>
        <p:spPr/>
        <p:txBody>
          <a:bodyPr/>
          <a:lstStyle/>
          <a:p>
            <a:fld id="{BD91F76E-D821-AA4E-A0E4-8B8D701560A3}" type="slidenum">
              <a:rPr lang="en-US" smtClean="0"/>
              <a:pPr/>
              <a:t>15</a:t>
            </a:fld>
            <a:endParaRPr lang="en-US"/>
          </a:p>
        </p:txBody>
      </p:sp>
    </p:spTree>
    <p:extLst>
      <p:ext uri="{BB962C8B-B14F-4D97-AF65-F5344CB8AC3E}">
        <p14:creationId xmlns:p14="http://schemas.microsoft.com/office/powerpoint/2010/main" val="27840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needs to be thought given to transfer. This is a good chance to talk about how they local team would arrange urgent transfer – who should the juniors call if it’s the middle of the night etc</a:t>
            </a:r>
          </a:p>
        </p:txBody>
      </p:sp>
      <p:sp>
        <p:nvSpPr>
          <p:cNvPr id="4" name="Slide Number Placeholder 3"/>
          <p:cNvSpPr>
            <a:spLocks noGrp="1"/>
          </p:cNvSpPr>
          <p:nvPr>
            <p:ph type="sldNum" sz="quarter" idx="5"/>
          </p:nvPr>
        </p:nvSpPr>
        <p:spPr/>
        <p:txBody>
          <a:bodyPr/>
          <a:lstStyle/>
          <a:p>
            <a:fld id="{BD91F76E-D821-AA4E-A0E4-8B8D701560A3}" type="slidenum">
              <a:rPr lang="en-US" smtClean="0"/>
              <a:pPr/>
              <a:t>16</a:t>
            </a:fld>
            <a:endParaRPr lang="en-US"/>
          </a:p>
        </p:txBody>
      </p:sp>
    </p:spTree>
    <p:extLst>
      <p:ext uri="{BB962C8B-B14F-4D97-AF65-F5344CB8AC3E}">
        <p14:creationId xmlns:p14="http://schemas.microsoft.com/office/powerpoint/2010/main" val="361120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any concerns about the possibility of non accidental injury a CT head should be performed</a:t>
            </a:r>
          </a:p>
        </p:txBody>
      </p:sp>
      <p:sp>
        <p:nvSpPr>
          <p:cNvPr id="4" name="Slide Number Placeholder 3"/>
          <p:cNvSpPr>
            <a:spLocks noGrp="1"/>
          </p:cNvSpPr>
          <p:nvPr>
            <p:ph type="sldNum" sz="quarter" idx="5"/>
          </p:nvPr>
        </p:nvSpPr>
        <p:spPr/>
        <p:txBody>
          <a:bodyPr/>
          <a:lstStyle/>
          <a:p>
            <a:fld id="{BD91F76E-D821-AA4E-A0E4-8B8D701560A3}" type="slidenum">
              <a:rPr lang="en-US" smtClean="0"/>
              <a:pPr/>
              <a:t>17</a:t>
            </a:fld>
            <a:endParaRPr lang="en-US"/>
          </a:p>
        </p:txBody>
      </p:sp>
    </p:spTree>
    <p:extLst>
      <p:ext uri="{BB962C8B-B14F-4D97-AF65-F5344CB8AC3E}">
        <p14:creationId xmlns:p14="http://schemas.microsoft.com/office/powerpoint/2010/main" val="197644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finish on this slide.</a:t>
            </a:r>
          </a:p>
          <a:p>
            <a:r>
              <a:rPr lang="en-GB" dirty="0"/>
              <a:t>We are keen to promote the use of Wessex Healthier Together as the go to resource for health advice for common conditions seen in Children’s ED. Please get in touch with comments and suggestions both on the workshops but also on the pathways and if you would like to get involved in pathway design or revision.</a:t>
            </a:r>
          </a:p>
          <a:p>
            <a:endParaRPr lang="en-GB" dirty="0"/>
          </a:p>
        </p:txBody>
      </p:sp>
      <p:sp>
        <p:nvSpPr>
          <p:cNvPr id="4" name="Slide Number Placeholder 3"/>
          <p:cNvSpPr>
            <a:spLocks noGrp="1"/>
          </p:cNvSpPr>
          <p:nvPr>
            <p:ph type="sldNum" sz="quarter" idx="5"/>
          </p:nvPr>
        </p:nvSpPr>
        <p:spPr/>
        <p:txBody>
          <a:bodyPr/>
          <a:lstStyle/>
          <a:p>
            <a:fld id="{BD91F76E-D821-AA4E-A0E4-8B8D701560A3}" type="slidenum">
              <a:rPr lang="en-US" smtClean="0"/>
              <a:pPr/>
              <a:t>19</a:t>
            </a:fld>
            <a:endParaRPr lang="en-US"/>
          </a:p>
        </p:txBody>
      </p:sp>
    </p:spTree>
    <p:extLst>
      <p:ext uri="{BB962C8B-B14F-4D97-AF65-F5344CB8AC3E}">
        <p14:creationId xmlns:p14="http://schemas.microsoft.com/office/powerpoint/2010/main" val="222851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common case. They are often referred by NHS111</a:t>
            </a:r>
          </a:p>
          <a:p>
            <a:r>
              <a:rPr lang="en-US" dirty="0"/>
              <a:t>It is common for young children to cry initially and for a while after the injury but to then have a sleepy period as their adrenaline falls back down. This is particularly common when being driven to hospital and provided the child has returned to their normal self is not a cause for concern.</a:t>
            </a:r>
          </a:p>
          <a:p>
            <a:r>
              <a:rPr lang="en-US" dirty="0"/>
              <a:t>Though size  of </a:t>
            </a:r>
            <a:r>
              <a:rPr lang="en-US" dirty="0" err="1"/>
              <a:t>haematoma</a:t>
            </a:r>
            <a:r>
              <a:rPr lang="en-US" dirty="0"/>
              <a:t> is not a criteria for a child of this age it is important to distinguish between firm and boggy swellings</a:t>
            </a:r>
          </a:p>
          <a:p>
            <a:r>
              <a:rPr lang="en-US" dirty="0"/>
              <a:t>All children with head injuries however mild should have their ears looked in for the presence of </a:t>
            </a:r>
            <a:r>
              <a:rPr lang="en-US" dirty="0" err="1"/>
              <a:t>haemotympanum</a:t>
            </a:r>
            <a:endParaRPr lang="en-US" dirty="0"/>
          </a:p>
          <a:p>
            <a:endParaRPr lang="en-US" dirty="0"/>
          </a:p>
        </p:txBody>
      </p:sp>
      <p:sp>
        <p:nvSpPr>
          <p:cNvPr id="4" name="Slide Number Placeholder 3"/>
          <p:cNvSpPr>
            <a:spLocks noGrp="1"/>
          </p:cNvSpPr>
          <p:nvPr>
            <p:ph type="sldNum" sz="quarter" idx="5"/>
          </p:nvPr>
        </p:nvSpPr>
        <p:spPr/>
        <p:txBody>
          <a:bodyPr/>
          <a:lstStyle/>
          <a:p>
            <a:fld id="{BD91F76E-D821-AA4E-A0E4-8B8D701560A3}" type="slidenum">
              <a:rPr lang="en-US" smtClean="0"/>
              <a:pPr/>
              <a:t>3</a:t>
            </a:fld>
            <a:endParaRPr lang="en-US"/>
          </a:p>
        </p:txBody>
      </p:sp>
    </p:spTree>
    <p:extLst>
      <p:ext uri="{BB962C8B-B14F-4D97-AF65-F5344CB8AC3E}">
        <p14:creationId xmlns:p14="http://schemas.microsoft.com/office/powerpoint/2010/main" val="69967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children leaving hospital after a head injury should leave with written head injury advice</a:t>
            </a:r>
          </a:p>
          <a:p>
            <a:r>
              <a:rPr lang="en-US" dirty="0"/>
              <a:t>Please demonstrate the safety netting function by clicking the hyperlink </a:t>
            </a:r>
          </a:p>
          <a:p>
            <a:r>
              <a:rPr lang="en-US" dirty="0"/>
              <a:t>This is also a good point to demonstrate the ‘text share’ function at the top of the web page. This will share whatever the screen is at that time.</a:t>
            </a:r>
          </a:p>
          <a:p>
            <a:r>
              <a:rPr lang="en-US" dirty="0"/>
              <a:t>Please also demonstrate the translate function – the page being viewed can be translated into almost all languages using a good translate function.</a:t>
            </a:r>
          </a:p>
        </p:txBody>
      </p:sp>
      <p:sp>
        <p:nvSpPr>
          <p:cNvPr id="4" name="Slide Number Placeholder 3"/>
          <p:cNvSpPr>
            <a:spLocks noGrp="1"/>
          </p:cNvSpPr>
          <p:nvPr>
            <p:ph type="sldNum" sz="quarter" idx="5"/>
          </p:nvPr>
        </p:nvSpPr>
        <p:spPr/>
        <p:txBody>
          <a:bodyPr/>
          <a:lstStyle/>
          <a:p>
            <a:fld id="{BD91F76E-D821-AA4E-A0E4-8B8D701560A3}" type="slidenum">
              <a:rPr lang="en-US" smtClean="0"/>
              <a:pPr/>
              <a:t>4</a:t>
            </a:fld>
            <a:endParaRPr lang="en-US"/>
          </a:p>
        </p:txBody>
      </p:sp>
    </p:spTree>
    <p:extLst>
      <p:ext uri="{BB962C8B-B14F-4D97-AF65-F5344CB8AC3E}">
        <p14:creationId xmlns:p14="http://schemas.microsoft.com/office/powerpoint/2010/main" val="374095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is more ‘grey’ and requires thought. She is more complicated than the first case with some concerning features in the history but a normal presentation.</a:t>
            </a:r>
          </a:p>
        </p:txBody>
      </p:sp>
      <p:sp>
        <p:nvSpPr>
          <p:cNvPr id="4" name="Slide Number Placeholder 3"/>
          <p:cNvSpPr>
            <a:spLocks noGrp="1"/>
          </p:cNvSpPr>
          <p:nvPr>
            <p:ph type="sldNum" sz="quarter" idx="5"/>
          </p:nvPr>
        </p:nvSpPr>
        <p:spPr/>
        <p:txBody>
          <a:bodyPr/>
          <a:lstStyle/>
          <a:p>
            <a:fld id="{BD91F76E-D821-AA4E-A0E4-8B8D701560A3}" type="slidenum">
              <a:rPr lang="en-US" smtClean="0"/>
              <a:pPr/>
              <a:t>5</a:t>
            </a:fld>
            <a:endParaRPr lang="en-US"/>
          </a:p>
        </p:txBody>
      </p:sp>
    </p:spTree>
    <p:extLst>
      <p:ext uri="{BB962C8B-B14F-4D97-AF65-F5344CB8AC3E}">
        <p14:creationId xmlns:p14="http://schemas.microsoft.com/office/powerpoint/2010/main" val="202301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does not quite hit the NICE criteria for immediate CT scan yet (next slide) – hence the observation – she meets the criteria for scanning on further vomiting and on drowsiness.</a:t>
            </a:r>
          </a:p>
        </p:txBody>
      </p:sp>
      <p:sp>
        <p:nvSpPr>
          <p:cNvPr id="4" name="Slide Number Placeholder 3"/>
          <p:cNvSpPr>
            <a:spLocks noGrp="1"/>
          </p:cNvSpPr>
          <p:nvPr>
            <p:ph type="sldNum" sz="quarter" idx="5"/>
          </p:nvPr>
        </p:nvSpPr>
        <p:spPr/>
        <p:txBody>
          <a:bodyPr/>
          <a:lstStyle/>
          <a:p>
            <a:fld id="{BD91F76E-D821-AA4E-A0E4-8B8D701560A3}" type="slidenum">
              <a:rPr lang="en-US" smtClean="0"/>
              <a:pPr/>
              <a:t>6</a:t>
            </a:fld>
            <a:endParaRPr lang="en-US"/>
          </a:p>
        </p:txBody>
      </p:sp>
    </p:spTree>
    <p:extLst>
      <p:ext uri="{BB962C8B-B14F-4D97-AF65-F5344CB8AC3E}">
        <p14:creationId xmlns:p14="http://schemas.microsoft.com/office/powerpoint/2010/main" val="288708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difficult to project so please just skim this to demonstrate the important parts in more detail on the next few slides</a:t>
            </a:r>
          </a:p>
        </p:txBody>
      </p:sp>
      <p:sp>
        <p:nvSpPr>
          <p:cNvPr id="4" name="Slide Number Placeholder 3"/>
          <p:cNvSpPr>
            <a:spLocks noGrp="1"/>
          </p:cNvSpPr>
          <p:nvPr>
            <p:ph type="sldNum" sz="quarter" idx="5"/>
          </p:nvPr>
        </p:nvSpPr>
        <p:spPr/>
        <p:txBody>
          <a:bodyPr/>
          <a:lstStyle/>
          <a:p>
            <a:fld id="{BD91F76E-D821-AA4E-A0E4-8B8D701560A3}" type="slidenum">
              <a:rPr lang="en-US" smtClean="0"/>
              <a:pPr/>
              <a:t>7</a:t>
            </a:fld>
            <a:endParaRPr lang="en-US"/>
          </a:p>
        </p:txBody>
      </p:sp>
    </p:spTree>
    <p:extLst>
      <p:ext uri="{BB962C8B-B14F-4D97-AF65-F5344CB8AC3E}">
        <p14:creationId xmlns:p14="http://schemas.microsoft.com/office/powerpoint/2010/main" val="232045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chance to explore with the local trainees/MDT about how to arrange an urgent CT scan in your hospital</a:t>
            </a:r>
          </a:p>
        </p:txBody>
      </p:sp>
      <p:sp>
        <p:nvSpPr>
          <p:cNvPr id="4" name="Slide Number Placeholder 3"/>
          <p:cNvSpPr>
            <a:spLocks noGrp="1"/>
          </p:cNvSpPr>
          <p:nvPr>
            <p:ph type="sldNum" sz="quarter" idx="5"/>
          </p:nvPr>
        </p:nvSpPr>
        <p:spPr/>
        <p:txBody>
          <a:bodyPr/>
          <a:lstStyle/>
          <a:p>
            <a:fld id="{BD91F76E-D821-AA4E-A0E4-8B8D701560A3}" type="slidenum">
              <a:rPr lang="en-US" smtClean="0"/>
              <a:pPr/>
              <a:t>8</a:t>
            </a:fld>
            <a:endParaRPr lang="en-US"/>
          </a:p>
        </p:txBody>
      </p:sp>
    </p:spTree>
    <p:extLst>
      <p:ext uri="{BB962C8B-B14F-4D97-AF65-F5344CB8AC3E}">
        <p14:creationId xmlns:p14="http://schemas.microsoft.com/office/powerpoint/2010/main" val="181072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 good chance to go over where this child might be observed. Do you have an observation area or would that involve a paediatric referral?</a:t>
            </a:r>
          </a:p>
        </p:txBody>
      </p:sp>
      <p:sp>
        <p:nvSpPr>
          <p:cNvPr id="4" name="Slide Number Placeholder 3"/>
          <p:cNvSpPr>
            <a:spLocks noGrp="1"/>
          </p:cNvSpPr>
          <p:nvPr>
            <p:ph type="sldNum" sz="quarter" idx="5"/>
          </p:nvPr>
        </p:nvSpPr>
        <p:spPr/>
        <p:txBody>
          <a:bodyPr/>
          <a:lstStyle/>
          <a:p>
            <a:fld id="{BD91F76E-D821-AA4E-A0E4-8B8D701560A3}" type="slidenum">
              <a:rPr lang="en-US" smtClean="0"/>
              <a:pPr/>
              <a:t>9</a:t>
            </a:fld>
            <a:endParaRPr lang="en-US"/>
          </a:p>
        </p:txBody>
      </p:sp>
    </p:spTree>
    <p:extLst>
      <p:ext uri="{BB962C8B-B14F-4D97-AF65-F5344CB8AC3E}">
        <p14:creationId xmlns:p14="http://schemas.microsoft.com/office/powerpoint/2010/main" val="25863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injury is dynamic and if children deteriorate they require scanning.</a:t>
            </a:r>
          </a:p>
        </p:txBody>
      </p:sp>
      <p:sp>
        <p:nvSpPr>
          <p:cNvPr id="4" name="Slide Number Placeholder 3"/>
          <p:cNvSpPr>
            <a:spLocks noGrp="1"/>
          </p:cNvSpPr>
          <p:nvPr>
            <p:ph type="sldNum" sz="quarter" idx="5"/>
          </p:nvPr>
        </p:nvSpPr>
        <p:spPr/>
        <p:txBody>
          <a:bodyPr/>
          <a:lstStyle/>
          <a:p>
            <a:fld id="{BD91F76E-D821-AA4E-A0E4-8B8D701560A3}" type="slidenum">
              <a:rPr lang="en-US" smtClean="0"/>
              <a:pPr/>
              <a:t>10</a:t>
            </a:fld>
            <a:endParaRPr lang="en-US"/>
          </a:p>
        </p:txBody>
      </p:sp>
    </p:spTree>
    <p:extLst>
      <p:ext uri="{BB962C8B-B14F-4D97-AF65-F5344CB8AC3E}">
        <p14:creationId xmlns:p14="http://schemas.microsoft.com/office/powerpoint/2010/main" val="55728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28A7-9B3A-2141-9E2F-A93BF4CB4864}"/>
              </a:ext>
            </a:extLst>
          </p:cNvPr>
          <p:cNvSpPr>
            <a:spLocks noGrp="1"/>
          </p:cNvSpPr>
          <p:nvPr>
            <p:ph type="ctrTitle"/>
          </p:nvPr>
        </p:nvSpPr>
        <p:spPr>
          <a:xfrm>
            <a:off x="1524000" y="1449977"/>
            <a:ext cx="9144000" cy="2059986"/>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A8F2D4-0D59-F74A-9F78-8AF98DD63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1E33B9-A0E0-F44E-ABA5-550FDEAAB276}"/>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0EF0BB32-B2F5-B14E-AD44-BB0AC3793276}"/>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B39CD85B-6266-0348-927A-3672EE5FA95F}"/>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39406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FCD7-A88D-2646-AD88-0C435CC7A4D6}"/>
              </a:ext>
            </a:extLst>
          </p:cNvPr>
          <p:cNvSpPr>
            <a:spLocks noGrp="1"/>
          </p:cNvSpPr>
          <p:nvPr>
            <p:ph type="title"/>
          </p:nvPr>
        </p:nvSpPr>
        <p:spPr>
          <a:xfrm>
            <a:off x="838200" y="410368"/>
            <a:ext cx="8697686" cy="1325563"/>
          </a:xfr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641A7D-B2B5-7D4B-9048-8A7152D167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A8F7BC-75FA-5C4A-8CAB-25AA01DF6620}"/>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B44ED8F6-71DB-1443-86F2-9219C441DB3A}"/>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FE4DCE7C-0AC9-D842-AB4E-09948D9D6A23}"/>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202113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09D18-26E8-A047-A80E-3E9AE5E7FD86}"/>
              </a:ext>
            </a:extLst>
          </p:cNvPr>
          <p:cNvSpPr>
            <a:spLocks noGrp="1"/>
          </p:cNvSpPr>
          <p:nvPr>
            <p:ph type="title" orient="vert"/>
          </p:nvPr>
        </p:nvSpPr>
        <p:spPr>
          <a:xfrm>
            <a:off x="8724900" y="1515291"/>
            <a:ext cx="2628900" cy="466167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CD4675-5360-7048-B718-E1C357BAEB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B3C7B4F-F182-1C46-94AE-2DBD712780E2}"/>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ED96590C-BED3-2240-A1EE-21E5E8104305}"/>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0EEC8950-6065-544C-9FC7-9682A2DEA477}"/>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147907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EACF-DA44-EE47-8364-9D76EBE1174D}"/>
              </a:ext>
            </a:extLst>
          </p:cNvPr>
          <p:cNvSpPr>
            <a:spLocks noGrp="1"/>
          </p:cNvSpPr>
          <p:nvPr>
            <p:ph type="title"/>
          </p:nvPr>
        </p:nvSpPr>
        <p:spPr>
          <a:xfrm>
            <a:off x="838200" y="365125"/>
            <a:ext cx="8540931"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2E38C4-9C2E-1846-B2F0-A81E93896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D38989-F30E-464E-AAFB-1AC5EC515F5C}"/>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6F854013-03A7-3F4C-8060-C88ABD6A3A80}"/>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D9163A9B-699F-014B-84CF-3A66C2432EAE}"/>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370720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88DA-8EB3-3543-BE47-2147F4436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0D8B5C-C5C7-1C41-BEB9-C2F8BDB3A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63973-8FDA-A544-8A6C-111AA6B81F58}"/>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B5D37124-34CE-F149-9EA9-BBB328DEE755}"/>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E752B1FF-D6C4-B549-BD09-7E8AB94761B4}"/>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80323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9AD0-958B-764C-B27E-7E68F94CD4F6}"/>
              </a:ext>
            </a:extLst>
          </p:cNvPr>
          <p:cNvSpPr>
            <a:spLocks noGrp="1"/>
          </p:cNvSpPr>
          <p:nvPr>
            <p:ph type="title"/>
          </p:nvPr>
        </p:nvSpPr>
        <p:spPr>
          <a:xfrm>
            <a:off x="838200" y="365125"/>
            <a:ext cx="8553994"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8BCCFF-D523-AD4D-91F2-10ADC7E2D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562C696-5F27-DA4E-B448-4C895748D2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147A3A-AA4C-4041-B160-04B02AEDFB0F}"/>
              </a:ext>
            </a:extLst>
          </p:cNvPr>
          <p:cNvSpPr>
            <a:spLocks noGrp="1"/>
          </p:cNvSpPr>
          <p:nvPr>
            <p:ph type="dt" sz="half" idx="10"/>
          </p:nvPr>
        </p:nvSpPr>
        <p:spPr/>
        <p:txBody>
          <a:bodyPr/>
          <a:lstStyle/>
          <a:p>
            <a:pPr algn="ctr"/>
            <a:r>
              <a:rPr lang="en-GB"/>
              <a:t>www.what0-18.nhs.uk</a:t>
            </a:r>
          </a:p>
        </p:txBody>
      </p:sp>
      <p:sp>
        <p:nvSpPr>
          <p:cNvPr id="6" name="Footer Placeholder 5">
            <a:extLst>
              <a:ext uri="{FF2B5EF4-FFF2-40B4-BE49-F238E27FC236}">
                <a16:creationId xmlns:a16="http://schemas.microsoft.com/office/drawing/2014/main" id="{DE9F8439-0544-A648-8D36-B95D5EAC8A10}"/>
              </a:ext>
            </a:extLst>
          </p:cNvPr>
          <p:cNvSpPr>
            <a:spLocks noGrp="1"/>
          </p:cNvSpPr>
          <p:nvPr>
            <p:ph type="ftr" sz="quarter" idx="11"/>
          </p:nvPr>
        </p:nvSpPr>
        <p:spPr/>
        <p:txBody>
          <a:bodyPr/>
          <a:lstStyle/>
          <a:p>
            <a:r>
              <a:rPr lang="en-GB"/>
              <a:t>Name:</a:t>
            </a:r>
          </a:p>
        </p:txBody>
      </p:sp>
      <p:sp>
        <p:nvSpPr>
          <p:cNvPr id="7" name="Slide Number Placeholder 6">
            <a:extLst>
              <a:ext uri="{FF2B5EF4-FFF2-40B4-BE49-F238E27FC236}">
                <a16:creationId xmlns:a16="http://schemas.microsoft.com/office/drawing/2014/main" id="{D73DEB91-BE2C-074E-8C0F-5FFF603E6CC6}"/>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412076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86DE-D2F7-7249-A0DD-652036984ABC}"/>
              </a:ext>
            </a:extLst>
          </p:cNvPr>
          <p:cNvSpPr>
            <a:spLocks noGrp="1"/>
          </p:cNvSpPr>
          <p:nvPr>
            <p:ph type="title"/>
          </p:nvPr>
        </p:nvSpPr>
        <p:spPr>
          <a:xfrm>
            <a:off x="839788" y="365125"/>
            <a:ext cx="8604658"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232BF0-7F34-5B47-AF15-E4116239A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9ED1BB-4E55-3C4B-8464-13132F0BFF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C2D46ECF-5BC5-2D4E-B2C7-9995B3DA7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C996C-751F-944A-A0E1-28B20B76A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66ADC2E-F50D-FC4F-BCDF-03F1AD4A9E83}"/>
              </a:ext>
            </a:extLst>
          </p:cNvPr>
          <p:cNvSpPr>
            <a:spLocks noGrp="1"/>
          </p:cNvSpPr>
          <p:nvPr>
            <p:ph type="dt" sz="half" idx="10"/>
          </p:nvPr>
        </p:nvSpPr>
        <p:spPr/>
        <p:txBody>
          <a:bodyPr/>
          <a:lstStyle/>
          <a:p>
            <a:pPr algn="ctr"/>
            <a:r>
              <a:rPr lang="en-GB"/>
              <a:t>www.what0-18.nhs.uk</a:t>
            </a:r>
          </a:p>
        </p:txBody>
      </p:sp>
      <p:sp>
        <p:nvSpPr>
          <p:cNvPr id="8" name="Footer Placeholder 7">
            <a:extLst>
              <a:ext uri="{FF2B5EF4-FFF2-40B4-BE49-F238E27FC236}">
                <a16:creationId xmlns:a16="http://schemas.microsoft.com/office/drawing/2014/main" id="{88895DE7-D103-F64B-AE92-6C34FED2AD11}"/>
              </a:ext>
            </a:extLst>
          </p:cNvPr>
          <p:cNvSpPr>
            <a:spLocks noGrp="1"/>
          </p:cNvSpPr>
          <p:nvPr>
            <p:ph type="ftr" sz="quarter" idx="11"/>
          </p:nvPr>
        </p:nvSpPr>
        <p:spPr/>
        <p:txBody>
          <a:bodyPr/>
          <a:lstStyle/>
          <a:p>
            <a:r>
              <a:rPr lang="en-GB"/>
              <a:t>Name:</a:t>
            </a:r>
          </a:p>
        </p:txBody>
      </p:sp>
      <p:sp>
        <p:nvSpPr>
          <p:cNvPr id="9" name="Slide Number Placeholder 8">
            <a:extLst>
              <a:ext uri="{FF2B5EF4-FFF2-40B4-BE49-F238E27FC236}">
                <a16:creationId xmlns:a16="http://schemas.microsoft.com/office/drawing/2014/main" id="{EA50D849-35D0-474D-9530-BB0A1EA8CE51}"/>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34047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51B6-9EB8-9045-862C-DA9099C2B0AB}"/>
              </a:ext>
            </a:extLst>
          </p:cNvPr>
          <p:cNvSpPr>
            <a:spLocks noGrp="1"/>
          </p:cNvSpPr>
          <p:nvPr>
            <p:ph type="title"/>
          </p:nvPr>
        </p:nvSpPr>
        <p:spPr>
          <a:xfrm>
            <a:off x="838200" y="365125"/>
            <a:ext cx="8540931" cy="1325563"/>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4C4F1D5-CAF4-614D-A1EF-A98B8195970E}"/>
              </a:ext>
            </a:extLst>
          </p:cNvPr>
          <p:cNvSpPr>
            <a:spLocks noGrp="1"/>
          </p:cNvSpPr>
          <p:nvPr>
            <p:ph type="dt" sz="half" idx="10"/>
          </p:nvPr>
        </p:nvSpPr>
        <p:spPr/>
        <p:txBody>
          <a:bodyPr/>
          <a:lstStyle/>
          <a:p>
            <a:r>
              <a:rPr lang="en-GB"/>
              <a:t>www.what0-18.nhs.uk</a:t>
            </a:r>
          </a:p>
        </p:txBody>
      </p:sp>
      <p:sp>
        <p:nvSpPr>
          <p:cNvPr id="4" name="Footer Placeholder 3">
            <a:extLst>
              <a:ext uri="{FF2B5EF4-FFF2-40B4-BE49-F238E27FC236}">
                <a16:creationId xmlns:a16="http://schemas.microsoft.com/office/drawing/2014/main" id="{4F2D405A-97D9-B84E-B734-45CF5A3C5FB3}"/>
              </a:ext>
            </a:extLst>
          </p:cNvPr>
          <p:cNvSpPr>
            <a:spLocks noGrp="1"/>
          </p:cNvSpPr>
          <p:nvPr>
            <p:ph type="ftr" sz="quarter" idx="11"/>
          </p:nvPr>
        </p:nvSpPr>
        <p:spPr/>
        <p:txBody>
          <a:bodyPr/>
          <a:lstStyle/>
          <a:p>
            <a:r>
              <a:rPr lang="en-GB"/>
              <a:t>Name:</a:t>
            </a:r>
          </a:p>
        </p:txBody>
      </p:sp>
      <p:sp>
        <p:nvSpPr>
          <p:cNvPr id="5" name="Slide Number Placeholder 4">
            <a:extLst>
              <a:ext uri="{FF2B5EF4-FFF2-40B4-BE49-F238E27FC236}">
                <a16:creationId xmlns:a16="http://schemas.microsoft.com/office/drawing/2014/main" id="{BB79A27E-0B29-674C-8280-B279F24A0EB8}"/>
              </a:ext>
            </a:extLst>
          </p:cNvPr>
          <p:cNvSpPr>
            <a:spLocks noGrp="1"/>
          </p:cNvSpPr>
          <p:nvPr>
            <p:ph type="sldNum" sz="quarter" idx="12"/>
          </p:nvPr>
        </p:nvSpPr>
        <p:spPr/>
        <p:txBody>
          <a:bodyPr/>
          <a:lstStyle/>
          <a:p>
            <a:r>
              <a:rPr lang="en-GB" err="1"/>
              <a:t>www.h-yp.co.uk</a:t>
            </a:r>
            <a:endParaRPr lang="en-GB"/>
          </a:p>
        </p:txBody>
      </p:sp>
    </p:spTree>
    <p:extLst>
      <p:ext uri="{BB962C8B-B14F-4D97-AF65-F5344CB8AC3E}">
        <p14:creationId xmlns:p14="http://schemas.microsoft.com/office/powerpoint/2010/main" val="19504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61339-E9FA-2F4F-BC64-7F945A1488FE}"/>
              </a:ext>
            </a:extLst>
          </p:cNvPr>
          <p:cNvSpPr>
            <a:spLocks noGrp="1"/>
          </p:cNvSpPr>
          <p:nvPr>
            <p:ph type="dt" sz="half" idx="10"/>
          </p:nvPr>
        </p:nvSpPr>
        <p:spPr/>
        <p:txBody>
          <a:bodyPr/>
          <a:lstStyle/>
          <a:p>
            <a:pPr algn="ctr"/>
            <a:r>
              <a:rPr lang="en-GB"/>
              <a:t>www.what0-18.nhs.uk</a:t>
            </a:r>
          </a:p>
        </p:txBody>
      </p:sp>
      <p:sp>
        <p:nvSpPr>
          <p:cNvPr id="3" name="Footer Placeholder 2">
            <a:extLst>
              <a:ext uri="{FF2B5EF4-FFF2-40B4-BE49-F238E27FC236}">
                <a16:creationId xmlns:a16="http://schemas.microsoft.com/office/drawing/2014/main" id="{985B27AD-28F7-314F-B97D-9506F4A9F5FE}"/>
              </a:ext>
            </a:extLst>
          </p:cNvPr>
          <p:cNvSpPr>
            <a:spLocks noGrp="1"/>
          </p:cNvSpPr>
          <p:nvPr>
            <p:ph type="ftr" sz="quarter" idx="11"/>
          </p:nvPr>
        </p:nvSpPr>
        <p:spPr/>
        <p:txBody>
          <a:bodyPr/>
          <a:lstStyle/>
          <a:p>
            <a:r>
              <a:rPr lang="en-GB"/>
              <a:t>Name:</a:t>
            </a:r>
          </a:p>
        </p:txBody>
      </p:sp>
      <p:sp>
        <p:nvSpPr>
          <p:cNvPr id="4" name="Slide Number Placeholder 3">
            <a:extLst>
              <a:ext uri="{FF2B5EF4-FFF2-40B4-BE49-F238E27FC236}">
                <a16:creationId xmlns:a16="http://schemas.microsoft.com/office/drawing/2014/main" id="{8531DAA6-41C8-484F-9B36-092423A8EB78}"/>
              </a:ext>
            </a:extLst>
          </p:cNvPr>
          <p:cNvSpPr>
            <a:spLocks noGrp="1"/>
          </p:cNvSpPr>
          <p:nvPr>
            <p:ph type="sldNum" sz="quarter" idx="12"/>
          </p:nvPr>
        </p:nvSpPr>
        <p:spPr/>
        <p:txBody>
          <a:bodyPr/>
          <a:lstStyle>
            <a:lvl1pPr algn="ctr">
              <a:defRPr/>
            </a:lvl1pPr>
          </a:lstStyle>
          <a:p>
            <a:r>
              <a:rPr lang="en-GB" err="1"/>
              <a:t>www.h-yp.co.uk</a:t>
            </a:r>
            <a:endParaRPr lang="en-GB"/>
          </a:p>
        </p:txBody>
      </p:sp>
    </p:spTree>
    <p:extLst>
      <p:ext uri="{BB962C8B-B14F-4D97-AF65-F5344CB8AC3E}">
        <p14:creationId xmlns:p14="http://schemas.microsoft.com/office/powerpoint/2010/main" val="424009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6E85-EF67-A641-BB0B-3BE870192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061E566-919E-7E4B-939E-BCF3E126A3E0}"/>
              </a:ext>
            </a:extLst>
          </p:cNvPr>
          <p:cNvSpPr>
            <a:spLocks noGrp="1"/>
          </p:cNvSpPr>
          <p:nvPr>
            <p:ph idx="1"/>
          </p:nvPr>
        </p:nvSpPr>
        <p:spPr>
          <a:xfrm>
            <a:off x="5181600" y="14827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8360E1DF-B6FF-F041-9127-CCD792104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1029F-B63F-B946-8A7D-0CDDDEA6EF83}"/>
              </a:ext>
            </a:extLst>
          </p:cNvPr>
          <p:cNvSpPr>
            <a:spLocks noGrp="1"/>
          </p:cNvSpPr>
          <p:nvPr>
            <p:ph type="dt" sz="half" idx="10"/>
          </p:nvPr>
        </p:nvSpPr>
        <p:spPr/>
        <p:txBody>
          <a:bodyPr/>
          <a:lstStyle/>
          <a:p>
            <a:pPr algn="ctr"/>
            <a:r>
              <a:rPr lang="en-GB"/>
              <a:t>www.what0-18.nhs.uk</a:t>
            </a:r>
          </a:p>
        </p:txBody>
      </p:sp>
      <p:sp>
        <p:nvSpPr>
          <p:cNvPr id="6" name="Footer Placeholder 5">
            <a:extLst>
              <a:ext uri="{FF2B5EF4-FFF2-40B4-BE49-F238E27FC236}">
                <a16:creationId xmlns:a16="http://schemas.microsoft.com/office/drawing/2014/main" id="{E1496598-0352-E047-85E7-02340FFE9D2F}"/>
              </a:ext>
            </a:extLst>
          </p:cNvPr>
          <p:cNvSpPr>
            <a:spLocks noGrp="1"/>
          </p:cNvSpPr>
          <p:nvPr>
            <p:ph type="ftr" sz="quarter" idx="11"/>
          </p:nvPr>
        </p:nvSpPr>
        <p:spPr/>
        <p:txBody>
          <a:bodyPr/>
          <a:lstStyle/>
          <a:p>
            <a:r>
              <a:rPr lang="en-GB"/>
              <a:t>Name:</a:t>
            </a:r>
          </a:p>
        </p:txBody>
      </p:sp>
      <p:sp>
        <p:nvSpPr>
          <p:cNvPr id="7" name="Slide Number Placeholder 6">
            <a:extLst>
              <a:ext uri="{FF2B5EF4-FFF2-40B4-BE49-F238E27FC236}">
                <a16:creationId xmlns:a16="http://schemas.microsoft.com/office/drawing/2014/main" id="{090BA31E-2A09-BE46-A7CC-33834A0EBCFB}"/>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275456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9E1-AE26-2047-835A-ECAF7FED2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61C0FE-E5FA-3043-AFC3-D8D54C5C8CE6}"/>
              </a:ext>
            </a:extLst>
          </p:cNvPr>
          <p:cNvSpPr>
            <a:spLocks noGrp="1"/>
          </p:cNvSpPr>
          <p:nvPr>
            <p:ph type="pic" idx="1"/>
          </p:nvPr>
        </p:nvSpPr>
        <p:spPr>
          <a:xfrm>
            <a:off x="5181600" y="1482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904059-242E-E648-A688-437D6260F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4F84A-9BC7-5148-B0BD-A015900B7CAA}"/>
              </a:ext>
            </a:extLst>
          </p:cNvPr>
          <p:cNvSpPr>
            <a:spLocks noGrp="1"/>
          </p:cNvSpPr>
          <p:nvPr>
            <p:ph type="dt" sz="half" idx="10"/>
          </p:nvPr>
        </p:nvSpPr>
        <p:spPr/>
        <p:txBody>
          <a:bodyPr/>
          <a:lstStyle/>
          <a:p>
            <a:pPr algn="ctr"/>
            <a:r>
              <a:rPr lang="en-GB"/>
              <a:t>www.what0-18.nhs.uk</a:t>
            </a:r>
          </a:p>
        </p:txBody>
      </p:sp>
      <p:sp>
        <p:nvSpPr>
          <p:cNvPr id="6" name="Footer Placeholder 5">
            <a:extLst>
              <a:ext uri="{FF2B5EF4-FFF2-40B4-BE49-F238E27FC236}">
                <a16:creationId xmlns:a16="http://schemas.microsoft.com/office/drawing/2014/main" id="{444D3AC7-57DE-434A-B6F6-C04AB6BEEB0E}"/>
              </a:ext>
            </a:extLst>
          </p:cNvPr>
          <p:cNvSpPr>
            <a:spLocks noGrp="1"/>
          </p:cNvSpPr>
          <p:nvPr>
            <p:ph type="ftr" sz="quarter" idx="11"/>
          </p:nvPr>
        </p:nvSpPr>
        <p:spPr/>
        <p:txBody>
          <a:bodyPr/>
          <a:lstStyle/>
          <a:p>
            <a:r>
              <a:rPr lang="en-GB"/>
              <a:t>Name:</a:t>
            </a:r>
          </a:p>
        </p:txBody>
      </p:sp>
      <p:sp>
        <p:nvSpPr>
          <p:cNvPr id="7" name="Slide Number Placeholder 6">
            <a:extLst>
              <a:ext uri="{FF2B5EF4-FFF2-40B4-BE49-F238E27FC236}">
                <a16:creationId xmlns:a16="http://schemas.microsoft.com/office/drawing/2014/main" id="{B846EEC2-6A90-5741-8DF5-CDE2717D831C}"/>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117808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843">
              <a:srgbClr val="ADC1E5"/>
            </a:gs>
            <a:gs pos="71687">
              <a:srgbClr val="AEC2E5"/>
            </a:gs>
            <a:gs pos="69375">
              <a:srgbClr val="B0C4E6"/>
            </a:gs>
            <a:gs pos="64750">
              <a:srgbClr val="B5C7E7"/>
            </a:gs>
            <a:gs pos="55500">
              <a:srgbClr val="BECEEA"/>
            </a:gs>
            <a:gs pos="37000">
              <a:srgbClr val="D1DCF0"/>
            </a:gs>
            <a:gs pos="23000">
              <a:schemeClr val="bg1"/>
            </a:gs>
            <a:gs pos="74000">
              <a:schemeClr val="accent1">
                <a:lumMod val="45000"/>
                <a:lumOff val="55000"/>
              </a:schemeClr>
            </a:gs>
            <a:gs pos="73000">
              <a:schemeClr val="accent1">
                <a:lumMod val="45000"/>
                <a:lumOff val="55000"/>
              </a:schemeClr>
            </a:gs>
            <a:gs pos="83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DF229-2220-9A44-8010-331CB70AEFCA}"/>
              </a:ext>
            </a:extLst>
          </p:cNvPr>
          <p:cNvSpPr>
            <a:spLocks noGrp="1"/>
          </p:cNvSpPr>
          <p:nvPr>
            <p:ph type="title"/>
          </p:nvPr>
        </p:nvSpPr>
        <p:spPr>
          <a:xfrm>
            <a:off x="838200" y="365125"/>
            <a:ext cx="8606246"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236873F-B196-3047-87E2-4EA23F721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191CAC1-8D25-6144-8982-CBA301DFA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GB"/>
              <a:t>www.what0-18.nhs.uk</a:t>
            </a:r>
          </a:p>
        </p:txBody>
      </p:sp>
      <p:sp>
        <p:nvSpPr>
          <p:cNvPr id="5" name="Footer Placeholder 4">
            <a:extLst>
              <a:ext uri="{FF2B5EF4-FFF2-40B4-BE49-F238E27FC236}">
                <a16:creationId xmlns:a16="http://schemas.microsoft.com/office/drawing/2014/main" id="{C7CCAB41-C98F-674C-86ED-77351833A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Name:</a:t>
            </a:r>
          </a:p>
        </p:txBody>
      </p:sp>
      <p:sp>
        <p:nvSpPr>
          <p:cNvPr id="6" name="Slide Number Placeholder 5">
            <a:extLst>
              <a:ext uri="{FF2B5EF4-FFF2-40B4-BE49-F238E27FC236}">
                <a16:creationId xmlns:a16="http://schemas.microsoft.com/office/drawing/2014/main" id="{0123E9A4-4440-9A44-95F7-46669EFD0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GB" err="1"/>
              <a:t>www.h-yp.co.uk</a:t>
            </a:r>
            <a:endParaRPr lang="en-GB"/>
          </a:p>
        </p:txBody>
      </p:sp>
      <p:pic>
        <p:nvPicPr>
          <p:cNvPr id="8" name="Picture 7">
            <a:extLst>
              <a:ext uri="{FF2B5EF4-FFF2-40B4-BE49-F238E27FC236}">
                <a16:creationId xmlns:a16="http://schemas.microsoft.com/office/drawing/2014/main" id="{5DF0FCEA-C2D8-AA48-B881-A828913FAFF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51534" y="90488"/>
            <a:ext cx="2549025" cy="1372552"/>
          </a:xfrm>
          <a:prstGeom prst="rect">
            <a:avLst/>
          </a:prstGeom>
        </p:spPr>
      </p:pic>
    </p:spTree>
    <p:extLst>
      <p:ext uri="{BB962C8B-B14F-4D97-AF65-F5344CB8AC3E}">
        <p14:creationId xmlns:p14="http://schemas.microsoft.com/office/powerpoint/2010/main" val="273931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hat0-18.nhs.uk/application/files/7715/1273/4216/CS45385_NHS_Head_Injury_Pathway_Management_Acute_Setting_Oct_17.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hat0-18.nhs.uk/application/files/7015/1273/3330/CS45385_NHS_Bronchiolitis_Pathway_Acute_Setting_Nov_17.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ort.nhs.uk/Media/Guidelines/ManagementofseveretraumaticbraininjuryGCS8orles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avid.james@uhs.nhs.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alan.charters@porthosp.nhs.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hat0-18.nhs.uk/professionals/hospital-staff/safety-netting-documents-parents/head-inju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180F-DCE0-DE45-BC7C-F88C4CA0F269}"/>
              </a:ext>
            </a:extLst>
          </p:cNvPr>
          <p:cNvSpPr>
            <a:spLocks noGrp="1"/>
          </p:cNvSpPr>
          <p:nvPr>
            <p:ph type="ctrTitle"/>
          </p:nvPr>
        </p:nvSpPr>
        <p:spPr>
          <a:xfrm>
            <a:off x="468630" y="2194561"/>
            <a:ext cx="9006840" cy="2793828"/>
          </a:xfrm>
        </p:spPr>
        <p:txBody>
          <a:bodyPr>
            <a:normAutofit/>
          </a:bodyPr>
          <a:lstStyle/>
          <a:p>
            <a:pPr algn="l"/>
            <a:r>
              <a:rPr lang="en-US" sz="4000" b="1" dirty="0"/>
              <a:t>Head injury in children and young people</a:t>
            </a:r>
          </a:p>
        </p:txBody>
      </p:sp>
    </p:spTree>
    <p:extLst>
      <p:ext uri="{BB962C8B-B14F-4D97-AF65-F5344CB8AC3E}">
        <p14:creationId xmlns:p14="http://schemas.microsoft.com/office/powerpoint/2010/main" val="38477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3CF5-454C-A34C-96D2-96732045114C}"/>
              </a:ext>
            </a:extLst>
          </p:cNvPr>
          <p:cNvSpPr>
            <a:spLocks noGrp="1"/>
          </p:cNvSpPr>
          <p:nvPr>
            <p:ph type="title"/>
          </p:nvPr>
        </p:nvSpPr>
        <p:spPr/>
        <p:txBody>
          <a:bodyPr/>
          <a:lstStyle/>
          <a:p>
            <a:r>
              <a:rPr lang="en-US" dirty="0"/>
              <a:t>You’re observing for 4 hours…</a:t>
            </a:r>
          </a:p>
        </p:txBody>
      </p:sp>
      <p:pic>
        <p:nvPicPr>
          <p:cNvPr id="4" name="Picture 3">
            <a:extLst>
              <a:ext uri="{FF2B5EF4-FFF2-40B4-BE49-F238E27FC236}">
                <a16:creationId xmlns:a16="http://schemas.microsoft.com/office/drawing/2014/main" id="{9F01695F-60EC-614E-A76D-8BFDB5E37778}"/>
              </a:ext>
            </a:extLst>
          </p:cNvPr>
          <p:cNvPicPr>
            <a:picLocks noChangeAspect="1"/>
          </p:cNvPicPr>
          <p:nvPr/>
        </p:nvPicPr>
        <p:blipFill>
          <a:blip r:embed="rId3"/>
          <a:stretch>
            <a:fillRect/>
          </a:stretch>
        </p:blipFill>
        <p:spPr>
          <a:xfrm>
            <a:off x="838200" y="2557780"/>
            <a:ext cx="3756471" cy="2894330"/>
          </a:xfrm>
          <a:prstGeom prst="rect">
            <a:avLst/>
          </a:prstGeom>
        </p:spPr>
      </p:pic>
      <p:sp>
        <p:nvSpPr>
          <p:cNvPr id="5" name="Right Arrow 4">
            <a:extLst>
              <a:ext uri="{FF2B5EF4-FFF2-40B4-BE49-F238E27FC236}">
                <a16:creationId xmlns:a16="http://schemas.microsoft.com/office/drawing/2014/main" id="{7B787082-77DD-9F47-8099-7C470A7BD45D}"/>
              </a:ext>
            </a:extLst>
          </p:cNvPr>
          <p:cNvSpPr/>
          <p:nvPr/>
        </p:nvSpPr>
        <p:spPr>
          <a:xfrm>
            <a:off x="4594671" y="3726180"/>
            <a:ext cx="1737549" cy="7315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487583-6493-8148-87A9-D613828D25C6}"/>
              </a:ext>
            </a:extLst>
          </p:cNvPr>
          <p:cNvSpPr txBox="1"/>
          <p:nvPr/>
        </p:nvSpPr>
        <p:spPr>
          <a:xfrm>
            <a:off x="6707127" y="2353002"/>
            <a:ext cx="3288030" cy="3477875"/>
          </a:xfrm>
          <a:prstGeom prst="rect">
            <a:avLst/>
          </a:prstGeom>
          <a:noFill/>
        </p:spPr>
        <p:txBody>
          <a:bodyPr wrap="square" rtlCol="0">
            <a:spAutoFit/>
          </a:bodyPr>
          <a:lstStyle/>
          <a:p>
            <a:pPr algn="ctr"/>
            <a:r>
              <a:rPr lang="en-US" sz="4400" dirty="0">
                <a:solidFill>
                  <a:srgbClr val="FF0000"/>
                </a:solidFill>
              </a:rPr>
              <a:t>CT head within </a:t>
            </a:r>
          </a:p>
          <a:p>
            <a:pPr algn="ctr"/>
            <a:r>
              <a:rPr lang="en-US" sz="4400" dirty="0">
                <a:solidFill>
                  <a:srgbClr val="FF0000"/>
                </a:solidFill>
              </a:rPr>
              <a:t>1 hour with report within further hour</a:t>
            </a:r>
          </a:p>
        </p:txBody>
      </p:sp>
    </p:spTree>
    <p:extLst>
      <p:ext uri="{BB962C8B-B14F-4D97-AF65-F5344CB8AC3E}">
        <p14:creationId xmlns:p14="http://schemas.microsoft.com/office/powerpoint/2010/main" val="300830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9EB61F-3291-144E-AB8E-FE615B172111}"/>
              </a:ext>
            </a:extLst>
          </p:cNvPr>
          <p:cNvSpPr>
            <a:spLocks noGrp="1"/>
          </p:cNvSpPr>
          <p:nvPr>
            <p:ph type="ctrTitle"/>
          </p:nvPr>
        </p:nvSpPr>
        <p:spPr/>
        <p:txBody>
          <a:bodyPr/>
          <a:lstStyle/>
          <a:p>
            <a:r>
              <a:rPr lang="en-US" dirty="0"/>
              <a:t>Navigate to </a:t>
            </a:r>
            <a:br>
              <a:rPr lang="en-US" dirty="0">
                <a:cs typeface="Calibri Light"/>
              </a:rPr>
            </a:br>
            <a:r>
              <a:rPr lang="en-US" dirty="0">
                <a:hlinkClick r:id="rId3"/>
              </a:rPr>
              <a:t>WHT head injury pathway</a:t>
            </a:r>
            <a:endParaRPr lang="en-US" dirty="0">
              <a:hlinkClick r:id="rId4"/>
            </a:endParaRPr>
          </a:p>
        </p:txBody>
      </p:sp>
    </p:spTree>
    <p:extLst>
      <p:ext uri="{BB962C8B-B14F-4D97-AF65-F5344CB8AC3E}">
        <p14:creationId xmlns:p14="http://schemas.microsoft.com/office/powerpoint/2010/main" val="1241418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0A4E-4862-B64D-B3D9-371D83B973B1}"/>
              </a:ext>
            </a:extLst>
          </p:cNvPr>
          <p:cNvSpPr>
            <a:spLocks noGrp="1"/>
          </p:cNvSpPr>
          <p:nvPr>
            <p:ph type="title"/>
          </p:nvPr>
        </p:nvSpPr>
        <p:spPr/>
        <p:txBody>
          <a:bodyPr/>
          <a:lstStyle/>
          <a:p>
            <a:r>
              <a:rPr lang="en-GB" dirty="0"/>
              <a:t>Case 2 - progress</a:t>
            </a:r>
          </a:p>
        </p:txBody>
      </p:sp>
      <p:sp>
        <p:nvSpPr>
          <p:cNvPr id="3" name="Content Placeholder 2">
            <a:extLst>
              <a:ext uri="{FF2B5EF4-FFF2-40B4-BE49-F238E27FC236}">
                <a16:creationId xmlns:a16="http://schemas.microsoft.com/office/drawing/2014/main" id="{0A8FBE99-6584-9243-95F0-A446DBD65F09}"/>
              </a:ext>
            </a:extLst>
          </p:cNvPr>
          <p:cNvSpPr>
            <a:spLocks noGrp="1"/>
          </p:cNvSpPr>
          <p:nvPr>
            <p:ph idx="1"/>
          </p:nvPr>
        </p:nvSpPr>
        <p:spPr/>
        <p:txBody>
          <a:bodyPr/>
          <a:lstStyle/>
          <a:p>
            <a:r>
              <a:rPr lang="en-GB" dirty="0"/>
              <a:t>She has a normal CT scan of her head. </a:t>
            </a:r>
          </a:p>
          <a:p>
            <a:r>
              <a:rPr lang="en-GB" dirty="0"/>
              <a:t>She is discharged after a period of observation on the children’s ward as she seems much brighter and has stopped vomiting.</a:t>
            </a:r>
          </a:p>
          <a:p>
            <a:r>
              <a:rPr lang="en-GB" dirty="0"/>
              <a:t>She returns to the ED 36 hours later with:</a:t>
            </a:r>
          </a:p>
          <a:p>
            <a:pPr lvl="1"/>
            <a:r>
              <a:rPr lang="en-GB" dirty="0"/>
              <a:t>Ongoing headache</a:t>
            </a:r>
          </a:p>
          <a:p>
            <a:pPr lvl="1"/>
            <a:r>
              <a:rPr lang="en-GB" dirty="0"/>
              <a:t>Dizziness</a:t>
            </a:r>
          </a:p>
          <a:p>
            <a:pPr lvl="1"/>
            <a:r>
              <a:rPr lang="en-GB" dirty="0"/>
              <a:t>Nausea</a:t>
            </a:r>
          </a:p>
          <a:p>
            <a:pPr lvl="1"/>
            <a:r>
              <a:rPr lang="en-GB" dirty="0"/>
              <a:t>Fatigue</a:t>
            </a:r>
          </a:p>
          <a:p>
            <a:r>
              <a:rPr lang="en-GB" dirty="0"/>
              <a:t>What will you do next?</a:t>
            </a:r>
          </a:p>
        </p:txBody>
      </p:sp>
    </p:spTree>
    <p:extLst>
      <p:ext uri="{BB962C8B-B14F-4D97-AF65-F5344CB8AC3E}">
        <p14:creationId xmlns:p14="http://schemas.microsoft.com/office/powerpoint/2010/main" val="89989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3762-0436-8A42-A8C5-7EB1C1C19268}"/>
              </a:ext>
            </a:extLst>
          </p:cNvPr>
          <p:cNvSpPr>
            <a:spLocks noGrp="1"/>
          </p:cNvSpPr>
          <p:nvPr>
            <p:ph type="title"/>
          </p:nvPr>
        </p:nvSpPr>
        <p:spPr/>
        <p:txBody>
          <a:bodyPr/>
          <a:lstStyle/>
          <a:p>
            <a:r>
              <a:rPr lang="en-US" b="1" dirty="0"/>
              <a:t>Concussion 4Rs</a:t>
            </a:r>
          </a:p>
        </p:txBody>
      </p:sp>
      <p:graphicFrame>
        <p:nvGraphicFramePr>
          <p:cNvPr id="6" name="Content Placeholder 5">
            <a:extLst>
              <a:ext uri="{FF2B5EF4-FFF2-40B4-BE49-F238E27FC236}">
                <a16:creationId xmlns:a16="http://schemas.microsoft.com/office/drawing/2014/main" id="{809F826D-0431-124C-A1CC-1283908C0398}"/>
              </a:ext>
            </a:extLst>
          </p:cNvPr>
          <p:cNvGraphicFramePr>
            <a:graphicFrameLocks noGrp="1"/>
          </p:cNvGraphicFramePr>
          <p:nvPr>
            <p:ph idx="1"/>
            <p:extLst>
              <p:ext uri="{D42A27DB-BD31-4B8C-83A1-F6EECF244321}">
                <p14:modId xmlns:p14="http://schemas.microsoft.com/office/powerpoint/2010/main" val="3289597553"/>
              </p:ext>
            </p:extLst>
          </p:nvPr>
        </p:nvGraphicFramePr>
        <p:xfrm>
          <a:off x="838200" y="1825625"/>
          <a:ext cx="10515600" cy="43586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37950210"/>
                    </a:ext>
                  </a:extLst>
                </a:gridCol>
                <a:gridCol w="2628900">
                  <a:extLst>
                    <a:ext uri="{9D8B030D-6E8A-4147-A177-3AD203B41FA5}">
                      <a16:colId xmlns:a16="http://schemas.microsoft.com/office/drawing/2014/main" val="3048529410"/>
                    </a:ext>
                  </a:extLst>
                </a:gridCol>
                <a:gridCol w="2628900">
                  <a:extLst>
                    <a:ext uri="{9D8B030D-6E8A-4147-A177-3AD203B41FA5}">
                      <a16:colId xmlns:a16="http://schemas.microsoft.com/office/drawing/2014/main" val="12418797"/>
                    </a:ext>
                  </a:extLst>
                </a:gridCol>
                <a:gridCol w="2628900">
                  <a:extLst>
                    <a:ext uri="{9D8B030D-6E8A-4147-A177-3AD203B41FA5}">
                      <a16:colId xmlns:a16="http://schemas.microsoft.com/office/drawing/2014/main" val="2165958452"/>
                    </a:ext>
                  </a:extLst>
                </a:gridCol>
              </a:tblGrid>
              <a:tr h="370840">
                <a:tc>
                  <a:txBody>
                    <a:bodyPr/>
                    <a:lstStyle/>
                    <a:p>
                      <a:r>
                        <a:rPr lang="en-US" sz="3200" dirty="0" err="1"/>
                        <a:t>Recognise</a:t>
                      </a:r>
                      <a:endParaRPr lang="en-US" sz="3200" dirty="0"/>
                    </a:p>
                  </a:txBody>
                  <a:tcPr/>
                </a:tc>
                <a:tc>
                  <a:txBody>
                    <a:bodyPr/>
                    <a:lstStyle/>
                    <a:p>
                      <a:r>
                        <a:rPr lang="en-US" sz="3200" dirty="0"/>
                        <a:t>Remove</a:t>
                      </a:r>
                    </a:p>
                  </a:txBody>
                  <a:tcPr/>
                </a:tc>
                <a:tc>
                  <a:txBody>
                    <a:bodyPr/>
                    <a:lstStyle/>
                    <a:p>
                      <a:r>
                        <a:rPr lang="en-US" sz="3200" dirty="0"/>
                        <a:t>Rest</a:t>
                      </a:r>
                    </a:p>
                  </a:txBody>
                  <a:tcPr/>
                </a:tc>
                <a:tc>
                  <a:txBody>
                    <a:bodyPr/>
                    <a:lstStyle/>
                    <a:p>
                      <a:r>
                        <a:rPr lang="en-US" sz="3200" dirty="0"/>
                        <a:t>Return</a:t>
                      </a:r>
                    </a:p>
                  </a:txBody>
                  <a:tcPr/>
                </a:tc>
                <a:extLst>
                  <a:ext uri="{0D108BD9-81ED-4DB2-BD59-A6C34878D82A}">
                    <a16:rowId xmlns:a16="http://schemas.microsoft.com/office/drawing/2014/main" val="3894028815"/>
                  </a:ext>
                </a:extLst>
              </a:tr>
              <a:tr h="370840">
                <a:tc>
                  <a:txBody>
                    <a:bodyPr/>
                    <a:lstStyle/>
                    <a:p>
                      <a:r>
                        <a:rPr lang="en-US" sz="2200" dirty="0"/>
                        <a:t>Features include:</a:t>
                      </a:r>
                    </a:p>
                    <a:p>
                      <a:pPr marL="285750" indent="-285750">
                        <a:buFont typeface="Arial" panose="020B0604020202020204" pitchFamily="34" charset="0"/>
                        <a:buChar char="•"/>
                      </a:pPr>
                      <a:r>
                        <a:rPr lang="en-US" sz="2200" dirty="0"/>
                        <a:t>Headache</a:t>
                      </a:r>
                    </a:p>
                    <a:p>
                      <a:pPr marL="285750" indent="-285750">
                        <a:buFont typeface="Arial" panose="020B0604020202020204" pitchFamily="34" charset="0"/>
                        <a:buChar char="•"/>
                      </a:pPr>
                      <a:r>
                        <a:rPr lang="en-US" sz="2200" dirty="0"/>
                        <a:t>Dizziness</a:t>
                      </a:r>
                    </a:p>
                    <a:p>
                      <a:pPr marL="285750" indent="-285750">
                        <a:buFont typeface="Arial" panose="020B0604020202020204" pitchFamily="34" charset="0"/>
                        <a:buChar char="•"/>
                      </a:pPr>
                      <a:r>
                        <a:rPr lang="en-US" sz="2200" dirty="0"/>
                        <a:t>Nausea</a:t>
                      </a:r>
                    </a:p>
                    <a:p>
                      <a:pPr marL="285750" indent="-285750">
                        <a:buFont typeface="Arial" panose="020B0604020202020204" pitchFamily="34" charset="0"/>
                        <a:buChar char="•"/>
                      </a:pPr>
                      <a:r>
                        <a:rPr lang="en-US" sz="2200" dirty="0"/>
                        <a:t>Difficulty concentrating</a:t>
                      </a:r>
                    </a:p>
                    <a:p>
                      <a:pPr marL="285750" indent="-285750">
                        <a:buFont typeface="Arial" panose="020B0604020202020204" pitchFamily="34" charset="0"/>
                        <a:buChar char="•"/>
                      </a:pPr>
                      <a:r>
                        <a:rPr lang="en-US" sz="2200" dirty="0"/>
                        <a:t>Blurred vision</a:t>
                      </a:r>
                    </a:p>
                    <a:p>
                      <a:pPr marL="285750" indent="-285750">
                        <a:buFont typeface="Arial" panose="020B0604020202020204" pitchFamily="34" charset="0"/>
                        <a:buChar char="•"/>
                      </a:pPr>
                      <a:r>
                        <a:rPr lang="en-US" sz="2200" dirty="0"/>
                        <a:t>Sleepiness</a:t>
                      </a:r>
                    </a:p>
                    <a:p>
                      <a:pPr marL="285750" indent="-285750">
                        <a:buFont typeface="Arial" panose="020B0604020202020204" pitchFamily="34" charset="0"/>
                        <a:buChar char="•"/>
                      </a:pPr>
                      <a:r>
                        <a:rPr lang="en-US" sz="2200" dirty="0"/>
                        <a:t>Appearing ‘slowed down’</a:t>
                      </a:r>
                    </a:p>
                  </a:txBody>
                  <a:tcPr/>
                </a:tc>
                <a:tc>
                  <a:txBody>
                    <a:bodyPr/>
                    <a:lstStyle/>
                    <a:p>
                      <a:r>
                        <a:rPr lang="en-US" sz="2200" dirty="0"/>
                        <a:t>Remove from physical activities whilst recovering to speed up recovery and reduce the risk of further concussive injury</a:t>
                      </a:r>
                    </a:p>
                    <a:p>
                      <a:endParaRPr lang="en-US" sz="2200" dirty="0"/>
                    </a:p>
                  </a:txBody>
                  <a:tcPr/>
                </a:tc>
                <a:tc>
                  <a:txBody>
                    <a:bodyPr/>
                    <a:lstStyle/>
                    <a:p>
                      <a:pPr marL="285750" indent="-285750">
                        <a:buFont typeface="Arial" panose="020B0604020202020204" pitchFamily="34" charset="0"/>
                        <a:buChar char="•"/>
                      </a:pPr>
                      <a:r>
                        <a:rPr lang="en-US" sz="2200" dirty="0"/>
                        <a:t>24h of complete physical and mental rest</a:t>
                      </a:r>
                    </a:p>
                    <a:p>
                      <a:pPr marL="285750" indent="-285750">
                        <a:buFont typeface="Arial" panose="020B0604020202020204" pitchFamily="34" charset="0"/>
                        <a:buChar char="•"/>
                      </a:pPr>
                      <a:r>
                        <a:rPr lang="en-US" sz="2200" dirty="0"/>
                        <a:t>14 days off sport or longer if still symptomatic</a:t>
                      </a:r>
                    </a:p>
                    <a:p>
                      <a:pPr marL="285750" indent="-285750">
                        <a:buFont typeface="Arial" panose="020B0604020202020204" pitchFamily="34" charset="0"/>
                        <a:buChar char="•"/>
                      </a:pPr>
                      <a:r>
                        <a:rPr lang="en-US" sz="2200" dirty="0"/>
                        <a:t>Gradually reintroduce school, screens and tasks requiring concentration</a:t>
                      </a:r>
                    </a:p>
                  </a:txBody>
                  <a:tcPr/>
                </a:tc>
                <a:tc>
                  <a:txBody>
                    <a:bodyPr/>
                    <a:lstStyle/>
                    <a:p>
                      <a:pPr marL="285750" indent="-285750">
                        <a:buFont typeface="Arial" panose="020B0604020202020204" pitchFamily="34" charset="0"/>
                        <a:buChar char="•"/>
                      </a:pPr>
                      <a:r>
                        <a:rPr lang="en-US" sz="2200" dirty="0"/>
                        <a:t>If involved in sport inform their coach for a Graduated Return to Play program</a:t>
                      </a:r>
                    </a:p>
                    <a:p>
                      <a:pPr marL="285750" indent="-285750">
                        <a:buFont typeface="Arial" panose="020B0604020202020204" pitchFamily="34" charset="0"/>
                        <a:buChar char="•"/>
                      </a:pPr>
                      <a:r>
                        <a:rPr lang="en-US" sz="2200" dirty="0"/>
                        <a:t>Inform teachers</a:t>
                      </a:r>
                    </a:p>
                  </a:txBody>
                  <a:tcPr/>
                </a:tc>
                <a:extLst>
                  <a:ext uri="{0D108BD9-81ED-4DB2-BD59-A6C34878D82A}">
                    <a16:rowId xmlns:a16="http://schemas.microsoft.com/office/drawing/2014/main" val="2511148930"/>
                  </a:ext>
                </a:extLst>
              </a:tr>
            </a:tbl>
          </a:graphicData>
        </a:graphic>
      </p:graphicFrame>
    </p:spTree>
    <p:extLst>
      <p:ext uri="{BB962C8B-B14F-4D97-AF65-F5344CB8AC3E}">
        <p14:creationId xmlns:p14="http://schemas.microsoft.com/office/powerpoint/2010/main" val="140966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2F9-A19A-6C4C-9114-33FB44206ACB}"/>
              </a:ext>
            </a:extLst>
          </p:cNvPr>
          <p:cNvSpPr>
            <a:spLocks noGrp="1"/>
          </p:cNvSpPr>
          <p:nvPr>
            <p:ph type="title"/>
          </p:nvPr>
        </p:nvSpPr>
        <p:spPr>
          <a:xfrm>
            <a:off x="567810" y="484657"/>
            <a:ext cx="4270338" cy="1096331"/>
          </a:xfrm>
        </p:spPr>
        <p:txBody>
          <a:bodyPr>
            <a:normAutofit/>
          </a:bodyPr>
          <a:lstStyle/>
          <a:p>
            <a:r>
              <a:rPr lang="en-US" sz="3500" b="1">
                <a:solidFill>
                  <a:srgbClr val="303030"/>
                </a:solidFill>
              </a:rPr>
              <a:t>Case 4</a:t>
            </a:r>
          </a:p>
        </p:txBody>
      </p:sp>
      <p:graphicFrame>
        <p:nvGraphicFramePr>
          <p:cNvPr id="8" name="Content Placeholder 5">
            <a:extLst>
              <a:ext uri="{FF2B5EF4-FFF2-40B4-BE49-F238E27FC236}">
                <a16:creationId xmlns:a16="http://schemas.microsoft.com/office/drawing/2014/main" id="{CE1A633E-C406-6549-A92E-566295D5DD86}"/>
              </a:ext>
            </a:extLst>
          </p:cNvPr>
          <p:cNvGraphicFramePr>
            <a:graphicFrameLocks noGrp="1"/>
          </p:cNvGraphicFramePr>
          <p:nvPr>
            <p:ph idx="1"/>
            <p:extLst>
              <p:ext uri="{D42A27DB-BD31-4B8C-83A1-F6EECF244321}">
                <p14:modId xmlns:p14="http://schemas.microsoft.com/office/powerpoint/2010/main" val="4088266058"/>
              </p:ext>
            </p:extLst>
          </p:nvPr>
        </p:nvGraphicFramePr>
        <p:xfrm>
          <a:off x="567810" y="1580988"/>
          <a:ext cx="7944048" cy="4572000"/>
        </p:xfrm>
        <a:graphic>
          <a:graphicData uri="http://schemas.openxmlformats.org/drawingml/2006/table">
            <a:tbl>
              <a:tblPr firstRow="1" bandRow="1">
                <a:tableStyleId>{7DF18680-E054-41AD-8BC1-D1AEF772440D}</a:tableStyleId>
              </a:tblPr>
              <a:tblGrid>
                <a:gridCol w="3972024">
                  <a:extLst>
                    <a:ext uri="{9D8B030D-6E8A-4147-A177-3AD203B41FA5}">
                      <a16:colId xmlns:a16="http://schemas.microsoft.com/office/drawing/2014/main" val="944189712"/>
                    </a:ext>
                  </a:extLst>
                </a:gridCol>
                <a:gridCol w="3972024">
                  <a:extLst>
                    <a:ext uri="{9D8B030D-6E8A-4147-A177-3AD203B41FA5}">
                      <a16:colId xmlns:a16="http://schemas.microsoft.com/office/drawing/2014/main" val="2240380478"/>
                    </a:ext>
                  </a:extLst>
                </a:gridCol>
              </a:tblGrid>
              <a:tr h="386797">
                <a:tc>
                  <a:txBody>
                    <a:bodyPr/>
                    <a:lstStyle/>
                    <a:p>
                      <a:r>
                        <a:rPr lang="en-US" sz="2400"/>
                        <a:t>History (999 PRE-ALERT)</a:t>
                      </a:r>
                    </a:p>
                  </a:txBody>
                  <a:tcPr/>
                </a:tc>
                <a:tc>
                  <a:txBody>
                    <a:bodyPr/>
                    <a:lstStyle/>
                    <a:p>
                      <a:r>
                        <a:rPr lang="en-US" sz="2400"/>
                        <a:t>Examination (On arrival)</a:t>
                      </a:r>
                    </a:p>
                  </a:txBody>
                  <a:tcPr/>
                </a:tc>
                <a:extLst>
                  <a:ext uri="{0D108BD9-81ED-4DB2-BD59-A6C34878D82A}">
                    <a16:rowId xmlns:a16="http://schemas.microsoft.com/office/drawing/2014/main" val="1530437528"/>
                  </a:ext>
                </a:extLst>
              </a:tr>
              <a:tr h="364646">
                <a:tc>
                  <a:txBody>
                    <a:bodyPr/>
                    <a:lstStyle/>
                    <a:p>
                      <a:r>
                        <a:rPr lang="en-US" sz="2400" dirty="0"/>
                        <a:t>13 year boy - Dinesh</a:t>
                      </a:r>
                    </a:p>
                  </a:txBody>
                  <a:tcPr/>
                </a:tc>
                <a:tc>
                  <a:txBody>
                    <a:bodyPr/>
                    <a:lstStyle/>
                    <a:p>
                      <a:r>
                        <a:rPr lang="en-US" sz="2400" dirty="0"/>
                        <a:t>E 2 V 1 M 4</a:t>
                      </a:r>
                    </a:p>
                  </a:txBody>
                  <a:tcPr/>
                </a:tc>
                <a:extLst>
                  <a:ext uri="{0D108BD9-81ED-4DB2-BD59-A6C34878D82A}">
                    <a16:rowId xmlns:a16="http://schemas.microsoft.com/office/drawing/2014/main" val="3875370198"/>
                  </a:ext>
                </a:extLst>
              </a:tr>
              <a:tr h="66762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Hit by car at 40mph. </a:t>
                      </a:r>
                      <a:r>
                        <a:rPr lang="en-US" sz="2400" dirty="0" err="1"/>
                        <a:t>Bullseyed</a:t>
                      </a:r>
                      <a:r>
                        <a:rPr lang="en-US" sz="2400" dirty="0"/>
                        <a:t> windscreen</a:t>
                      </a:r>
                    </a:p>
                  </a:txBody>
                  <a:tcPr/>
                </a:tc>
                <a:tc>
                  <a:txBody>
                    <a:bodyPr/>
                    <a:lstStyle/>
                    <a:p>
                      <a:r>
                        <a:rPr lang="en-US" sz="2400" dirty="0"/>
                        <a:t>HR 74 BP 132/90</a:t>
                      </a:r>
                    </a:p>
                  </a:txBody>
                  <a:tcPr/>
                </a:tc>
                <a:extLst>
                  <a:ext uri="{0D108BD9-81ED-4DB2-BD59-A6C34878D82A}">
                    <a16:rowId xmlns:a16="http://schemas.microsoft.com/office/drawing/2014/main" val="1121890838"/>
                  </a:ext>
                </a:extLst>
              </a:tr>
              <a:tr h="66762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Sleepy (GCS 7)</a:t>
                      </a:r>
                    </a:p>
                    <a:p>
                      <a:endParaRPr lang="en-US" sz="2400" dirty="0"/>
                    </a:p>
                  </a:txBody>
                  <a:tcPr/>
                </a:tc>
                <a:tc>
                  <a:txBody>
                    <a:bodyPr/>
                    <a:lstStyle/>
                    <a:p>
                      <a:r>
                        <a:rPr lang="en-US" sz="2400" dirty="0"/>
                        <a:t>Pupils reactive</a:t>
                      </a:r>
                    </a:p>
                  </a:txBody>
                  <a:tcPr/>
                </a:tc>
                <a:extLst>
                  <a:ext uri="{0D108BD9-81ED-4DB2-BD59-A6C34878D82A}">
                    <a16:rowId xmlns:a16="http://schemas.microsoft.com/office/drawing/2014/main" val="247763222"/>
                  </a:ext>
                </a:extLst>
              </a:tr>
              <a:tr h="66762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Vomited x 2</a:t>
                      </a:r>
                    </a:p>
                  </a:txBody>
                  <a:tcPr/>
                </a:tc>
                <a:tc>
                  <a:txBody>
                    <a:bodyPr/>
                    <a:lstStyle/>
                    <a:p>
                      <a:r>
                        <a:rPr lang="en-US" sz="2400" dirty="0"/>
                        <a:t>Large boggy </a:t>
                      </a:r>
                      <a:r>
                        <a:rPr lang="en-US" sz="2400" dirty="0" err="1"/>
                        <a:t>haematoma</a:t>
                      </a:r>
                      <a:r>
                        <a:rPr lang="en-US" sz="2400" dirty="0"/>
                        <a:t> over right parietal area</a:t>
                      </a:r>
                    </a:p>
                  </a:txBody>
                  <a:tcPr/>
                </a:tc>
                <a:extLst>
                  <a:ext uri="{0D108BD9-81ED-4DB2-BD59-A6C34878D82A}">
                    <a16:rowId xmlns:a16="http://schemas.microsoft.com/office/drawing/2014/main" val="2695684252"/>
                  </a:ext>
                </a:extLst>
              </a:tr>
              <a:tr h="66762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Happened round the corner from </a:t>
                      </a:r>
                      <a:r>
                        <a:rPr lang="en-US" sz="2400" dirty="0" err="1"/>
                        <a:t>hosp</a:t>
                      </a:r>
                      <a:r>
                        <a:rPr lang="en-US" sz="2400" dirty="0"/>
                        <a:t> so being brought by local ambulance crew</a:t>
                      </a:r>
                    </a:p>
                  </a:txBody>
                  <a:tcPr/>
                </a:tc>
                <a:tc>
                  <a:txBody>
                    <a:bodyPr/>
                    <a:lstStyle/>
                    <a:p>
                      <a:r>
                        <a:rPr lang="en-US" sz="2400" dirty="0"/>
                        <a:t>Primary survey otherwise normal</a:t>
                      </a:r>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315631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43B1-3F70-3040-B4F4-4F37E581DAA5}"/>
              </a:ext>
            </a:extLst>
          </p:cNvPr>
          <p:cNvSpPr>
            <a:spLocks noGrp="1"/>
          </p:cNvSpPr>
          <p:nvPr>
            <p:ph type="title"/>
          </p:nvPr>
        </p:nvSpPr>
        <p:spPr>
          <a:xfrm>
            <a:off x="469609" y="192075"/>
            <a:ext cx="4270338" cy="1096331"/>
          </a:xfrm>
        </p:spPr>
        <p:txBody>
          <a:bodyPr>
            <a:normAutofit/>
          </a:bodyPr>
          <a:lstStyle/>
          <a:p>
            <a:r>
              <a:rPr lang="en-US" sz="3500" b="1" dirty="0">
                <a:solidFill>
                  <a:srgbClr val="303030"/>
                </a:solidFill>
              </a:rPr>
              <a:t>Management</a:t>
            </a:r>
          </a:p>
        </p:txBody>
      </p:sp>
      <p:sp>
        <p:nvSpPr>
          <p:cNvPr id="3" name="Content Placeholder 2">
            <a:extLst>
              <a:ext uri="{FF2B5EF4-FFF2-40B4-BE49-F238E27FC236}">
                <a16:creationId xmlns:a16="http://schemas.microsoft.com/office/drawing/2014/main" id="{FAC9005F-D62A-204B-BB36-F3FEF2CD122D}"/>
              </a:ext>
            </a:extLst>
          </p:cNvPr>
          <p:cNvSpPr>
            <a:spLocks noGrp="1"/>
          </p:cNvSpPr>
          <p:nvPr>
            <p:ph idx="1"/>
          </p:nvPr>
        </p:nvSpPr>
        <p:spPr>
          <a:xfrm>
            <a:off x="469609" y="982980"/>
            <a:ext cx="10411751" cy="5772149"/>
          </a:xfrm>
        </p:spPr>
        <p:txBody>
          <a:bodyPr anchor="ctr">
            <a:noAutofit/>
          </a:bodyPr>
          <a:lstStyle/>
          <a:p>
            <a:pPr marL="0" indent="0">
              <a:buNone/>
            </a:pPr>
            <a:r>
              <a:rPr lang="en-US" sz="2400" b="1" u="sng" dirty="0"/>
              <a:t>Diagnosis:</a:t>
            </a:r>
          </a:p>
          <a:p>
            <a:pPr marL="0" indent="0">
              <a:buNone/>
            </a:pPr>
            <a:r>
              <a:rPr lang="en-US" sz="2400" dirty="0"/>
              <a:t>This young person has a </a:t>
            </a:r>
            <a:r>
              <a:rPr lang="en-US" sz="2400" dirty="0">
                <a:solidFill>
                  <a:srgbClr val="FF0000"/>
                </a:solidFill>
              </a:rPr>
              <a:t>SEVERE (high risk) </a:t>
            </a:r>
            <a:r>
              <a:rPr lang="en-US" sz="2400" dirty="0"/>
              <a:t>head injury</a:t>
            </a:r>
          </a:p>
          <a:p>
            <a:endParaRPr lang="en-US" sz="2400" dirty="0"/>
          </a:p>
          <a:p>
            <a:pPr marL="0" indent="0">
              <a:buNone/>
            </a:pPr>
            <a:r>
              <a:rPr lang="en-US" sz="2400" b="1" u="sng" dirty="0"/>
              <a:t>Correct treatment:</a:t>
            </a:r>
          </a:p>
          <a:p>
            <a:r>
              <a:rPr lang="en-US" sz="2400" dirty="0"/>
              <a:t>Put out paediatric trauma call and receive in resus</a:t>
            </a:r>
          </a:p>
          <a:p>
            <a:r>
              <a:rPr lang="en-US" sz="2400" dirty="0"/>
              <a:t>A: Rapid Sequence Induction with Intubation with C spine control (NO collar)</a:t>
            </a:r>
          </a:p>
          <a:p>
            <a:r>
              <a:rPr lang="en-US" sz="2400" dirty="0"/>
              <a:t>B: Avoid desaturation (Aim PaO2 &gt;13, PaCO2 4.5-5)</a:t>
            </a:r>
            <a:endParaRPr lang="en-US" sz="2000" dirty="0"/>
          </a:p>
          <a:p>
            <a:r>
              <a:rPr lang="en-US" sz="2400" dirty="0"/>
              <a:t>C: Avoid hypotension (Consider fluid bolus/inotropic support)</a:t>
            </a:r>
          </a:p>
          <a:p>
            <a:r>
              <a:rPr lang="en-US" sz="2400" dirty="0"/>
              <a:t>D: Neuroprotective measures:</a:t>
            </a:r>
          </a:p>
          <a:p>
            <a:pPr lvl="1"/>
            <a:r>
              <a:rPr lang="en-US" sz="2000" dirty="0"/>
              <a:t>Sedate and muscle relax</a:t>
            </a:r>
          </a:p>
          <a:p>
            <a:pPr lvl="1"/>
            <a:r>
              <a:rPr lang="en-US" sz="2000" dirty="0"/>
              <a:t>30 degree head tilt</a:t>
            </a:r>
          </a:p>
          <a:p>
            <a:pPr lvl="1"/>
            <a:r>
              <a:rPr lang="en-US" sz="2000" dirty="0"/>
              <a:t>Normothermia</a:t>
            </a:r>
          </a:p>
          <a:p>
            <a:pPr lvl="1"/>
            <a:r>
              <a:rPr lang="en-US" sz="2000" dirty="0"/>
              <a:t>Keep Na&gt;135 using hypertonic saline as required</a:t>
            </a:r>
          </a:p>
        </p:txBody>
      </p:sp>
    </p:spTree>
    <p:extLst>
      <p:ext uri="{BB962C8B-B14F-4D97-AF65-F5344CB8AC3E}">
        <p14:creationId xmlns:p14="http://schemas.microsoft.com/office/powerpoint/2010/main" val="18364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8E42-C81D-2D4D-AB55-0AFA16CA6308}"/>
              </a:ext>
            </a:extLst>
          </p:cNvPr>
          <p:cNvSpPr>
            <a:spLocks noGrp="1"/>
          </p:cNvSpPr>
          <p:nvPr>
            <p:ph type="title"/>
          </p:nvPr>
        </p:nvSpPr>
        <p:spPr/>
        <p:txBody>
          <a:bodyPr>
            <a:normAutofit/>
          </a:bodyPr>
          <a:lstStyle/>
          <a:p>
            <a:r>
              <a:rPr lang="en-US" sz="3500" b="1" dirty="0"/>
              <a:t>Transfer</a:t>
            </a:r>
          </a:p>
        </p:txBody>
      </p:sp>
      <p:sp>
        <p:nvSpPr>
          <p:cNvPr id="3" name="Content Placeholder 2">
            <a:extLst>
              <a:ext uri="{FF2B5EF4-FFF2-40B4-BE49-F238E27FC236}">
                <a16:creationId xmlns:a16="http://schemas.microsoft.com/office/drawing/2014/main" id="{74065C40-37C6-0545-9590-F9995C456D38}"/>
              </a:ext>
            </a:extLst>
          </p:cNvPr>
          <p:cNvSpPr>
            <a:spLocks noGrp="1"/>
          </p:cNvSpPr>
          <p:nvPr>
            <p:ph idx="1"/>
          </p:nvPr>
        </p:nvSpPr>
        <p:spPr>
          <a:xfrm>
            <a:off x="838200" y="1825625"/>
            <a:ext cx="10515600" cy="574675"/>
          </a:xfrm>
        </p:spPr>
        <p:txBody>
          <a:bodyPr/>
          <a:lstStyle/>
          <a:p>
            <a:r>
              <a:rPr lang="en-US" dirty="0"/>
              <a:t>Consult </a:t>
            </a:r>
            <a:r>
              <a:rPr lang="en-US" dirty="0">
                <a:hlinkClick r:id="rId3"/>
              </a:rPr>
              <a:t>SORT pathway</a:t>
            </a:r>
            <a:endParaRPr lang="en-US" dirty="0"/>
          </a:p>
          <a:p>
            <a:endParaRPr lang="en-US" dirty="0"/>
          </a:p>
        </p:txBody>
      </p:sp>
      <p:pic>
        <p:nvPicPr>
          <p:cNvPr id="4" name="Picture 3">
            <a:extLst>
              <a:ext uri="{FF2B5EF4-FFF2-40B4-BE49-F238E27FC236}">
                <a16:creationId xmlns:a16="http://schemas.microsoft.com/office/drawing/2014/main" id="{82ECF9E8-AE47-6F46-B202-2D25FE84D11C}"/>
              </a:ext>
            </a:extLst>
          </p:cNvPr>
          <p:cNvPicPr>
            <a:picLocks noChangeAspect="1"/>
          </p:cNvPicPr>
          <p:nvPr/>
        </p:nvPicPr>
        <p:blipFill>
          <a:blip r:embed="rId4"/>
          <a:stretch>
            <a:fillRect/>
          </a:stretch>
        </p:blipFill>
        <p:spPr>
          <a:xfrm>
            <a:off x="838200" y="2628900"/>
            <a:ext cx="8488680" cy="3595498"/>
          </a:xfrm>
          <a:prstGeom prst="rect">
            <a:avLst/>
          </a:prstGeom>
        </p:spPr>
      </p:pic>
    </p:spTree>
    <p:extLst>
      <p:ext uri="{BB962C8B-B14F-4D97-AF65-F5344CB8AC3E}">
        <p14:creationId xmlns:p14="http://schemas.microsoft.com/office/powerpoint/2010/main" val="256080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D463-9317-1C4E-A7F6-37E8342C4A0C}"/>
              </a:ext>
            </a:extLst>
          </p:cNvPr>
          <p:cNvSpPr>
            <a:spLocks noGrp="1"/>
          </p:cNvSpPr>
          <p:nvPr>
            <p:ph type="title"/>
          </p:nvPr>
        </p:nvSpPr>
        <p:spPr>
          <a:xfrm>
            <a:off x="579240" y="283515"/>
            <a:ext cx="5352930" cy="1096331"/>
          </a:xfrm>
        </p:spPr>
        <p:txBody>
          <a:bodyPr>
            <a:normAutofit/>
          </a:bodyPr>
          <a:lstStyle/>
          <a:p>
            <a:r>
              <a:rPr lang="en-US" sz="3500" b="1" dirty="0">
                <a:solidFill>
                  <a:srgbClr val="303030"/>
                </a:solidFill>
              </a:rPr>
              <a:t>A note on safeguarding</a:t>
            </a:r>
          </a:p>
        </p:txBody>
      </p:sp>
      <p:sp>
        <p:nvSpPr>
          <p:cNvPr id="3" name="Content Placeholder 2">
            <a:extLst>
              <a:ext uri="{FF2B5EF4-FFF2-40B4-BE49-F238E27FC236}">
                <a16:creationId xmlns:a16="http://schemas.microsoft.com/office/drawing/2014/main" id="{07BE516A-713F-0D46-8E2B-AF2666BB024E}"/>
              </a:ext>
            </a:extLst>
          </p:cNvPr>
          <p:cNvSpPr>
            <a:spLocks noGrp="1"/>
          </p:cNvSpPr>
          <p:nvPr>
            <p:ph idx="1"/>
          </p:nvPr>
        </p:nvSpPr>
        <p:spPr>
          <a:xfrm>
            <a:off x="579240" y="1379846"/>
            <a:ext cx="8222727" cy="4849504"/>
          </a:xfrm>
        </p:spPr>
        <p:txBody>
          <a:bodyPr anchor="ctr">
            <a:normAutofit/>
          </a:bodyPr>
          <a:lstStyle/>
          <a:p>
            <a:r>
              <a:rPr lang="en-US" dirty="0"/>
              <a:t>Signs of traumatic brain injury can be subtle in babies</a:t>
            </a:r>
          </a:p>
          <a:p>
            <a:r>
              <a:rPr lang="en-US" dirty="0"/>
              <a:t>Consider in those who are sleepy with no other apparent cause</a:t>
            </a:r>
          </a:p>
          <a:p>
            <a:r>
              <a:rPr lang="en-US" dirty="0"/>
              <a:t>Always fully examine such babies to look for other injuries and examine their fontanelle</a:t>
            </a:r>
          </a:p>
          <a:p>
            <a:r>
              <a:rPr lang="en-US" dirty="0"/>
              <a:t>Have a low threshold for discussion with the local paediatric team if you have any concerns, however slight.</a:t>
            </a:r>
          </a:p>
        </p:txBody>
      </p:sp>
    </p:spTree>
    <p:extLst>
      <p:ext uri="{BB962C8B-B14F-4D97-AF65-F5344CB8AC3E}">
        <p14:creationId xmlns:p14="http://schemas.microsoft.com/office/powerpoint/2010/main" val="199662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ABBF-0750-D942-9F05-183FA4F40585}"/>
              </a:ext>
            </a:extLst>
          </p:cNvPr>
          <p:cNvSpPr>
            <a:spLocks noGrp="1"/>
          </p:cNvSpPr>
          <p:nvPr>
            <p:ph type="title"/>
          </p:nvPr>
        </p:nvSpPr>
        <p:spPr>
          <a:xfrm>
            <a:off x="636390" y="272085"/>
            <a:ext cx="4270338" cy="1096331"/>
          </a:xfrm>
        </p:spPr>
        <p:txBody>
          <a:bodyPr>
            <a:normAutofit/>
          </a:bodyPr>
          <a:lstStyle/>
          <a:p>
            <a:r>
              <a:rPr lang="en-US" sz="3500" b="1" dirty="0">
                <a:solidFill>
                  <a:srgbClr val="303030"/>
                </a:solidFill>
              </a:rPr>
              <a:t>Summary</a:t>
            </a:r>
          </a:p>
        </p:txBody>
      </p:sp>
      <p:sp>
        <p:nvSpPr>
          <p:cNvPr id="3" name="Content Placeholder 2">
            <a:extLst>
              <a:ext uri="{FF2B5EF4-FFF2-40B4-BE49-F238E27FC236}">
                <a16:creationId xmlns:a16="http://schemas.microsoft.com/office/drawing/2014/main" id="{D81192F9-F2BA-1740-B993-AC05829C2808}"/>
              </a:ext>
            </a:extLst>
          </p:cNvPr>
          <p:cNvSpPr>
            <a:spLocks noGrp="1"/>
          </p:cNvSpPr>
          <p:nvPr>
            <p:ph idx="1"/>
          </p:nvPr>
        </p:nvSpPr>
        <p:spPr>
          <a:xfrm>
            <a:off x="636390" y="1401585"/>
            <a:ext cx="8188437" cy="4020458"/>
          </a:xfrm>
        </p:spPr>
        <p:txBody>
          <a:bodyPr anchor="ctr">
            <a:noAutofit/>
          </a:bodyPr>
          <a:lstStyle/>
          <a:p>
            <a:pPr marL="0" indent="0">
              <a:buNone/>
            </a:pPr>
            <a:r>
              <a:rPr lang="en-US" sz="3200" dirty="0"/>
              <a:t>We </a:t>
            </a:r>
            <a:r>
              <a:rPr lang="en-US" sz="3200" u="sng" dirty="0">
                <a:solidFill>
                  <a:srgbClr val="00B050"/>
                </a:solidFill>
              </a:rPr>
              <a:t>have</a:t>
            </a:r>
          </a:p>
          <a:p>
            <a:r>
              <a:rPr lang="en-US" sz="3200" dirty="0"/>
              <a:t>Developed understanding of presenting features, investigations and treatments of Head Injury</a:t>
            </a:r>
          </a:p>
          <a:p>
            <a:r>
              <a:rPr lang="en-US" sz="3200" dirty="0"/>
              <a:t>Reviewed the criteria for CT head</a:t>
            </a:r>
          </a:p>
          <a:p>
            <a:r>
              <a:rPr lang="en-US" sz="3200" dirty="0"/>
              <a:t>Studied the treatment of raised Intra Cranial Pressure and neuro-protective measures</a:t>
            </a:r>
          </a:p>
        </p:txBody>
      </p:sp>
    </p:spTree>
    <p:extLst>
      <p:ext uri="{BB962C8B-B14F-4D97-AF65-F5344CB8AC3E}">
        <p14:creationId xmlns:p14="http://schemas.microsoft.com/office/powerpoint/2010/main" val="1900536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3FF5-2DE0-4DA3-9FAF-5BAB3EB4C42B}"/>
              </a:ext>
            </a:extLst>
          </p:cNvPr>
          <p:cNvSpPr>
            <a:spLocks noGrp="1"/>
          </p:cNvSpPr>
          <p:nvPr>
            <p:ph type="title"/>
          </p:nvPr>
        </p:nvSpPr>
        <p:spPr/>
        <p:txBody>
          <a:bodyPr>
            <a:normAutofit/>
          </a:bodyPr>
          <a:lstStyle/>
          <a:p>
            <a:r>
              <a:rPr lang="en-US" sz="4000">
                <a:cs typeface="Calibri Light"/>
              </a:rPr>
              <a:t>A bit about Wessex Healthier Together</a:t>
            </a:r>
            <a:endParaRPr lang="en-US" sz="4000"/>
          </a:p>
        </p:txBody>
      </p:sp>
      <p:sp>
        <p:nvSpPr>
          <p:cNvPr id="3" name="Content Placeholder 2">
            <a:extLst>
              <a:ext uri="{FF2B5EF4-FFF2-40B4-BE49-F238E27FC236}">
                <a16:creationId xmlns:a16="http://schemas.microsoft.com/office/drawing/2014/main" id="{32B70EAF-F37B-471B-9CD8-58B69785A483}"/>
              </a:ext>
            </a:extLst>
          </p:cNvPr>
          <p:cNvSpPr>
            <a:spLocks noGrp="1"/>
          </p:cNvSpPr>
          <p:nvPr>
            <p:ph idx="1"/>
          </p:nvPr>
        </p:nvSpPr>
        <p:spPr/>
        <p:txBody>
          <a:bodyPr vert="horz" lIns="91440" tIns="45720" rIns="91440" bIns="45720" rtlCol="0" anchor="t">
            <a:noAutofit/>
          </a:bodyPr>
          <a:lstStyle/>
          <a:p>
            <a:pPr>
              <a:lnSpc>
                <a:spcPct val="120000"/>
              </a:lnSpc>
            </a:pPr>
            <a:r>
              <a:rPr lang="en-US" sz="2400" dirty="0">
                <a:cs typeface="Calibri"/>
              </a:rPr>
              <a:t>Website and app with resources for common childhood acute presentations for families, GPs, pharmacists, child health nurses and Emergency Departments as well as wellbeing resources for young people.</a:t>
            </a:r>
          </a:p>
          <a:p>
            <a:endParaRPr lang="en-US" sz="2400" dirty="0">
              <a:cs typeface="Calibri"/>
            </a:endParaRPr>
          </a:p>
          <a:p>
            <a:pPr>
              <a:lnSpc>
                <a:spcPct val="120000"/>
              </a:lnSpc>
            </a:pPr>
            <a:r>
              <a:rPr lang="en-US" sz="2400" dirty="0">
                <a:cs typeface="Calibri"/>
              </a:rPr>
              <a:t>Clinical pathways and safety netting sheets for:</a:t>
            </a:r>
          </a:p>
          <a:p>
            <a:pPr lvl="1">
              <a:lnSpc>
                <a:spcPct val="120000"/>
              </a:lnSpc>
            </a:pPr>
            <a:endParaRPr lang="en-US" dirty="0">
              <a:cs typeface="Calibri"/>
            </a:endParaRPr>
          </a:p>
          <a:p>
            <a:endParaRPr lang="en-US" dirty="0">
              <a:cs typeface="Calibri"/>
            </a:endParaRPr>
          </a:p>
          <a:p>
            <a:endParaRPr lang="en-US" dirty="0">
              <a:cs typeface="Calibri"/>
            </a:endParaRPr>
          </a:p>
        </p:txBody>
      </p:sp>
      <p:graphicFrame>
        <p:nvGraphicFramePr>
          <p:cNvPr id="4" name="Table 4">
            <a:extLst>
              <a:ext uri="{FF2B5EF4-FFF2-40B4-BE49-F238E27FC236}">
                <a16:creationId xmlns:a16="http://schemas.microsoft.com/office/drawing/2014/main" id="{5EED20B2-7F69-451D-9051-E978332D75BF}"/>
              </a:ext>
            </a:extLst>
          </p:cNvPr>
          <p:cNvGraphicFramePr>
            <a:graphicFrameLocks noGrp="1"/>
          </p:cNvGraphicFramePr>
          <p:nvPr>
            <p:extLst>
              <p:ext uri="{D42A27DB-BD31-4B8C-83A1-F6EECF244321}">
                <p14:modId xmlns:p14="http://schemas.microsoft.com/office/powerpoint/2010/main" val="787050979"/>
              </p:ext>
            </p:extLst>
          </p:nvPr>
        </p:nvGraphicFramePr>
        <p:xfrm>
          <a:off x="838200" y="4357985"/>
          <a:ext cx="8168630" cy="741677"/>
        </p:xfrm>
        <a:graphic>
          <a:graphicData uri="http://schemas.openxmlformats.org/drawingml/2006/table">
            <a:tbl>
              <a:tblPr firstRow="1" bandRow="1">
                <a:tableStyleId>{306799F8-075E-4A3A-A7F6-7FBC6576F1A4}</a:tableStyleId>
              </a:tblPr>
              <a:tblGrid>
                <a:gridCol w="1633726">
                  <a:extLst>
                    <a:ext uri="{9D8B030D-6E8A-4147-A177-3AD203B41FA5}">
                      <a16:colId xmlns:a16="http://schemas.microsoft.com/office/drawing/2014/main" val="3227303081"/>
                    </a:ext>
                  </a:extLst>
                </a:gridCol>
                <a:gridCol w="1633726">
                  <a:extLst>
                    <a:ext uri="{9D8B030D-6E8A-4147-A177-3AD203B41FA5}">
                      <a16:colId xmlns:a16="http://schemas.microsoft.com/office/drawing/2014/main" val="4284663699"/>
                    </a:ext>
                  </a:extLst>
                </a:gridCol>
                <a:gridCol w="1323472">
                  <a:extLst>
                    <a:ext uri="{9D8B030D-6E8A-4147-A177-3AD203B41FA5}">
                      <a16:colId xmlns:a16="http://schemas.microsoft.com/office/drawing/2014/main" val="444788111"/>
                    </a:ext>
                  </a:extLst>
                </a:gridCol>
                <a:gridCol w="1417052">
                  <a:extLst>
                    <a:ext uri="{9D8B030D-6E8A-4147-A177-3AD203B41FA5}">
                      <a16:colId xmlns:a16="http://schemas.microsoft.com/office/drawing/2014/main" val="28309218"/>
                    </a:ext>
                  </a:extLst>
                </a:gridCol>
                <a:gridCol w="2160654">
                  <a:extLst>
                    <a:ext uri="{9D8B030D-6E8A-4147-A177-3AD203B41FA5}">
                      <a16:colId xmlns:a16="http://schemas.microsoft.com/office/drawing/2014/main" val="133553721"/>
                    </a:ext>
                  </a:extLst>
                </a:gridCol>
              </a:tblGrid>
              <a:tr h="370839">
                <a:tc>
                  <a:txBody>
                    <a:bodyPr/>
                    <a:lstStyle/>
                    <a:p>
                      <a:pPr lvl="0">
                        <a:buNone/>
                      </a:pPr>
                      <a:r>
                        <a:rPr lang="en-US" sz="1800" u="none" strike="noStrike" noProof="0"/>
                        <a:t>Bronchiolitis</a:t>
                      </a:r>
                      <a:endParaRPr lang="en-US"/>
                    </a:p>
                  </a:txBody>
                  <a:tcPr/>
                </a:tc>
                <a:tc>
                  <a:txBody>
                    <a:bodyPr/>
                    <a:lstStyle/>
                    <a:p>
                      <a:pPr lvl="0">
                        <a:buNone/>
                      </a:pPr>
                      <a:r>
                        <a:rPr lang="en-US" sz="1800" u="none" strike="noStrike" noProof="0"/>
                        <a:t>Asthma</a:t>
                      </a:r>
                      <a:endParaRPr lang="en-US"/>
                    </a:p>
                  </a:txBody>
                  <a:tcPr/>
                </a:tc>
                <a:tc>
                  <a:txBody>
                    <a:bodyPr/>
                    <a:lstStyle/>
                    <a:p>
                      <a:pPr lvl="0">
                        <a:buNone/>
                      </a:pPr>
                      <a:r>
                        <a:rPr lang="en-US"/>
                        <a:t>Fever</a:t>
                      </a:r>
                    </a:p>
                  </a:txBody>
                  <a:tcPr/>
                </a:tc>
                <a:tc>
                  <a:txBody>
                    <a:bodyPr/>
                    <a:lstStyle/>
                    <a:p>
                      <a:pPr lvl="0">
                        <a:buNone/>
                      </a:pPr>
                      <a:r>
                        <a:rPr lang="en-US"/>
                        <a:t>Head injury</a:t>
                      </a:r>
                    </a:p>
                  </a:txBody>
                  <a:tcPr/>
                </a:tc>
                <a:tc>
                  <a:txBody>
                    <a:bodyPr/>
                    <a:lstStyle/>
                    <a:p>
                      <a:pPr lvl="0">
                        <a:buNone/>
                      </a:pPr>
                      <a:r>
                        <a:rPr lang="en-US"/>
                        <a:t>Lymphadenopathy</a:t>
                      </a:r>
                    </a:p>
                  </a:txBody>
                  <a:tcPr/>
                </a:tc>
                <a:extLst>
                  <a:ext uri="{0D108BD9-81ED-4DB2-BD59-A6C34878D82A}">
                    <a16:rowId xmlns:a16="http://schemas.microsoft.com/office/drawing/2014/main" val="2018711045"/>
                  </a:ext>
                </a:extLst>
              </a:tr>
              <a:tr h="370838">
                <a:tc>
                  <a:txBody>
                    <a:bodyPr/>
                    <a:lstStyle/>
                    <a:p>
                      <a:pPr lvl="0">
                        <a:buNone/>
                      </a:pPr>
                      <a:r>
                        <a:rPr lang="en-US" sz="1800" b="1" u="none" strike="noStrike" noProof="0"/>
                        <a:t>Viral wheeze</a:t>
                      </a:r>
                      <a:endParaRPr lang="en-US" b="1"/>
                    </a:p>
                  </a:txBody>
                  <a:tcPr/>
                </a:tc>
                <a:tc>
                  <a:txBody>
                    <a:bodyPr/>
                    <a:lstStyle/>
                    <a:p>
                      <a:pPr lvl="0">
                        <a:buNone/>
                      </a:pPr>
                      <a:r>
                        <a:rPr lang="en-US" sz="1800" b="1" u="none" strike="noStrike" noProof="0" dirty="0"/>
                        <a:t>D&amp;V</a:t>
                      </a:r>
                      <a:endParaRPr lang="en-US" b="1" dirty="0"/>
                    </a:p>
                  </a:txBody>
                  <a:tcPr/>
                </a:tc>
                <a:tc>
                  <a:txBody>
                    <a:bodyPr/>
                    <a:lstStyle/>
                    <a:p>
                      <a:pPr lvl="0">
                        <a:buNone/>
                      </a:pPr>
                      <a:r>
                        <a:rPr lang="en-US" b="1"/>
                        <a:t>Limp</a:t>
                      </a:r>
                    </a:p>
                  </a:txBody>
                  <a:tcPr/>
                </a:tc>
                <a:tc>
                  <a:txBody>
                    <a:bodyPr/>
                    <a:lstStyle/>
                    <a:p>
                      <a:pPr lvl="0">
                        <a:buNone/>
                      </a:pPr>
                      <a:r>
                        <a:rPr lang="en-US" b="1"/>
                        <a:t>Abdo pain</a:t>
                      </a:r>
                    </a:p>
                  </a:txBody>
                  <a:tcPr/>
                </a:tc>
                <a:tc>
                  <a:txBody>
                    <a:bodyPr/>
                    <a:lstStyle/>
                    <a:p>
                      <a:pPr lvl="0">
                        <a:buNone/>
                      </a:pPr>
                      <a:r>
                        <a:rPr lang="en-US" b="1" dirty="0"/>
                        <a:t>UTI</a:t>
                      </a:r>
                    </a:p>
                  </a:txBody>
                  <a:tcPr/>
                </a:tc>
                <a:extLst>
                  <a:ext uri="{0D108BD9-81ED-4DB2-BD59-A6C34878D82A}">
                    <a16:rowId xmlns:a16="http://schemas.microsoft.com/office/drawing/2014/main" val="655852217"/>
                  </a:ext>
                </a:extLst>
              </a:tr>
            </a:tbl>
          </a:graphicData>
        </a:graphic>
      </p:graphicFrame>
      <p:sp>
        <p:nvSpPr>
          <p:cNvPr id="6" name="TextBox 1">
            <a:extLst>
              <a:ext uri="{FF2B5EF4-FFF2-40B4-BE49-F238E27FC236}">
                <a16:creationId xmlns:a16="http://schemas.microsoft.com/office/drawing/2014/main" id="{0688DEAA-611C-4147-B7F4-B824B501BB54}"/>
              </a:ext>
            </a:extLst>
          </p:cNvPr>
          <p:cNvSpPr txBox="1"/>
          <p:nvPr/>
        </p:nvSpPr>
        <p:spPr>
          <a:xfrm>
            <a:off x="525780" y="5680710"/>
            <a:ext cx="1118997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Thank you for attending a Wessex Healthier Together Emergency Department workshop. If you have any questions or suggestions please email: </a:t>
            </a:r>
            <a:r>
              <a:rPr lang="en-US">
                <a:hlinkClick r:id="rId3"/>
              </a:rPr>
              <a:t>David.james@uhs.nhs.uk</a:t>
            </a:r>
            <a:r>
              <a:rPr lang="en-US"/>
              <a:t> or </a:t>
            </a:r>
            <a:r>
              <a:rPr lang="en-US">
                <a:hlinkClick r:id="rId4"/>
              </a:rPr>
              <a:t>alan.charters@porthosp.nhs.uk</a:t>
            </a:r>
            <a:r>
              <a:rPr lang="en-US"/>
              <a:t>  </a:t>
            </a:r>
          </a:p>
        </p:txBody>
      </p:sp>
    </p:spTree>
    <p:extLst>
      <p:ext uri="{BB962C8B-B14F-4D97-AF65-F5344CB8AC3E}">
        <p14:creationId xmlns:p14="http://schemas.microsoft.com/office/powerpoint/2010/main" val="192147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ABBF-0750-D942-9F05-183FA4F40585}"/>
              </a:ext>
            </a:extLst>
          </p:cNvPr>
          <p:cNvSpPr>
            <a:spLocks noGrp="1"/>
          </p:cNvSpPr>
          <p:nvPr>
            <p:ph type="title"/>
          </p:nvPr>
        </p:nvSpPr>
        <p:spPr>
          <a:xfrm>
            <a:off x="533520" y="249225"/>
            <a:ext cx="4270338" cy="1096331"/>
          </a:xfrm>
        </p:spPr>
        <p:txBody>
          <a:bodyPr>
            <a:normAutofit/>
          </a:bodyPr>
          <a:lstStyle/>
          <a:p>
            <a:r>
              <a:rPr lang="en-US" sz="3500" b="1" dirty="0">
                <a:solidFill>
                  <a:srgbClr val="303030"/>
                </a:solidFill>
              </a:rPr>
              <a:t>Objectives</a:t>
            </a:r>
          </a:p>
        </p:txBody>
      </p:sp>
      <p:sp>
        <p:nvSpPr>
          <p:cNvPr id="3" name="Content Placeholder 2">
            <a:extLst>
              <a:ext uri="{FF2B5EF4-FFF2-40B4-BE49-F238E27FC236}">
                <a16:creationId xmlns:a16="http://schemas.microsoft.com/office/drawing/2014/main" id="{D81192F9-F2BA-1740-B993-AC05829C2808}"/>
              </a:ext>
            </a:extLst>
          </p:cNvPr>
          <p:cNvSpPr>
            <a:spLocks noGrp="1"/>
          </p:cNvSpPr>
          <p:nvPr>
            <p:ph idx="1"/>
          </p:nvPr>
        </p:nvSpPr>
        <p:spPr>
          <a:xfrm>
            <a:off x="533520" y="1345556"/>
            <a:ext cx="8462757" cy="4020458"/>
          </a:xfrm>
        </p:spPr>
        <p:txBody>
          <a:bodyPr anchor="ctr">
            <a:noAutofit/>
          </a:bodyPr>
          <a:lstStyle/>
          <a:p>
            <a:pPr marL="0" indent="0">
              <a:buNone/>
            </a:pPr>
            <a:r>
              <a:rPr lang="en-US" sz="3200" dirty="0"/>
              <a:t>We </a:t>
            </a:r>
            <a:r>
              <a:rPr lang="en-US" sz="3200" dirty="0">
                <a:solidFill>
                  <a:srgbClr val="00B050"/>
                </a:solidFill>
              </a:rPr>
              <a:t>will</a:t>
            </a:r>
          </a:p>
          <a:p>
            <a:r>
              <a:rPr lang="en-US" sz="3200" dirty="0"/>
              <a:t>Develop understanding of presenting features, investigations and treatments of Head Injury</a:t>
            </a:r>
          </a:p>
          <a:p>
            <a:r>
              <a:rPr lang="en-US" sz="3200" dirty="0"/>
              <a:t>Review the criteria for CT head</a:t>
            </a:r>
          </a:p>
          <a:p>
            <a:r>
              <a:rPr lang="en-US" sz="3200" dirty="0"/>
              <a:t>Study the treatment of raised Intra Cranial Pressure and neuro-protective measures</a:t>
            </a:r>
          </a:p>
        </p:txBody>
      </p:sp>
    </p:spTree>
    <p:extLst>
      <p:ext uri="{BB962C8B-B14F-4D97-AF65-F5344CB8AC3E}">
        <p14:creationId xmlns:p14="http://schemas.microsoft.com/office/powerpoint/2010/main" val="196519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2F9-A19A-6C4C-9114-33FB44206ACB}"/>
              </a:ext>
            </a:extLst>
          </p:cNvPr>
          <p:cNvSpPr>
            <a:spLocks noGrp="1"/>
          </p:cNvSpPr>
          <p:nvPr>
            <p:ph type="title"/>
          </p:nvPr>
        </p:nvSpPr>
        <p:spPr>
          <a:xfrm>
            <a:off x="773550" y="294945"/>
            <a:ext cx="4270338" cy="1096331"/>
          </a:xfrm>
        </p:spPr>
        <p:txBody>
          <a:bodyPr>
            <a:normAutofit/>
          </a:bodyPr>
          <a:lstStyle/>
          <a:p>
            <a:r>
              <a:rPr lang="en-US" sz="3500" b="1" dirty="0">
                <a:solidFill>
                  <a:srgbClr val="303030"/>
                </a:solidFill>
              </a:rPr>
              <a:t>Case 1</a:t>
            </a:r>
          </a:p>
        </p:txBody>
      </p:sp>
      <p:graphicFrame>
        <p:nvGraphicFramePr>
          <p:cNvPr id="6" name="Content Placeholder 5">
            <a:extLst>
              <a:ext uri="{FF2B5EF4-FFF2-40B4-BE49-F238E27FC236}">
                <a16:creationId xmlns:a16="http://schemas.microsoft.com/office/drawing/2014/main" id="{55E0002B-B12A-374F-8257-974106E718BF}"/>
              </a:ext>
            </a:extLst>
          </p:cNvPr>
          <p:cNvGraphicFramePr>
            <a:graphicFrameLocks noGrp="1"/>
          </p:cNvGraphicFramePr>
          <p:nvPr>
            <p:ph idx="1"/>
            <p:extLst>
              <p:ext uri="{D42A27DB-BD31-4B8C-83A1-F6EECF244321}">
                <p14:modId xmlns:p14="http://schemas.microsoft.com/office/powerpoint/2010/main" val="2458291424"/>
              </p:ext>
            </p:extLst>
          </p:nvPr>
        </p:nvGraphicFramePr>
        <p:xfrm>
          <a:off x="773550" y="1520190"/>
          <a:ext cx="8724780" cy="4469132"/>
        </p:xfrm>
        <a:graphic>
          <a:graphicData uri="http://schemas.openxmlformats.org/drawingml/2006/table">
            <a:tbl>
              <a:tblPr firstRow="1" bandRow="1">
                <a:tableStyleId>{7DF18680-E054-41AD-8BC1-D1AEF772440D}</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dirty="0"/>
                        <a:t>22 month old boy (Henry)</a:t>
                      </a:r>
                    </a:p>
                  </a:txBody>
                  <a:tcPr/>
                </a:tc>
                <a:tc>
                  <a:txBody>
                    <a:bodyPr/>
                    <a:lstStyle/>
                    <a:p>
                      <a:r>
                        <a:rPr lang="en-US" sz="2400" dirty="0"/>
                        <a:t>Alert, bright and playing</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Ran into corner of coffee table at home 2 hours ago</a:t>
                      </a:r>
                    </a:p>
                  </a:txBody>
                  <a:tcPr/>
                </a:tc>
                <a:tc>
                  <a:txBody>
                    <a:bodyPr/>
                    <a:lstStyle/>
                    <a:p>
                      <a:r>
                        <a:rPr lang="en-US" sz="2400" dirty="0"/>
                        <a:t>2cm firm </a:t>
                      </a:r>
                      <a:r>
                        <a:rPr lang="en-US" sz="2400" dirty="0" err="1"/>
                        <a:t>haematoma</a:t>
                      </a:r>
                      <a:r>
                        <a:rPr lang="en-US" sz="2400" dirty="0"/>
                        <a:t> on forehead. </a:t>
                      </a:r>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a:t>Cried immediately</a:t>
                      </a:r>
                    </a:p>
                    <a:p>
                      <a:endParaRPr lang="en-US" sz="2400"/>
                    </a:p>
                  </a:txBody>
                  <a:tcPr/>
                </a:tc>
                <a:tc>
                  <a:txBody>
                    <a:bodyPr/>
                    <a:lstStyle/>
                    <a:p>
                      <a:r>
                        <a:rPr lang="en-US" sz="2400"/>
                        <a:t>No </a:t>
                      </a:r>
                      <a:r>
                        <a:rPr lang="en-US" sz="2400" err="1"/>
                        <a:t>haemotympanum</a:t>
                      </a:r>
                      <a:endParaRPr lang="en-US" sz="2400"/>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a:t>Slept briefly on way to hospital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Pupils equal and reactive</a:t>
                      </a:r>
                    </a:p>
                  </a:txBody>
                  <a:tcPr/>
                </a:tc>
                <a:extLst>
                  <a:ext uri="{0D108BD9-81ED-4DB2-BD59-A6C34878D82A}">
                    <a16:rowId xmlns:a16="http://schemas.microsoft.com/office/drawing/2014/main" val="269568425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a:t>No vomiting</a:t>
                      </a:r>
                    </a:p>
                  </a:txBody>
                  <a:tcPr/>
                </a:tc>
                <a:tc>
                  <a:txBody>
                    <a:bodyPr/>
                    <a:lstStyle/>
                    <a:p>
                      <a:r>
                        <a:rPr lang="en-US" sz="2400" dirty="0"/>
                        <a:t>No other injuries found</a:t>
                      </a:r>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330022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43B1-3F70-3040-B4F4-4F37E581DAA5}"/>
              </a:ext>
            </a:extLst>
          </p:cNvPr>
          <p:cNvSpPr>
            <a:spLocks noGrp="1"/>
          </p:cNvSpPr>
          <p:nvPr>
            <p:ph type="title"/>
          </p:nvPr>
        </p:nvSpPr>
        <p:spPr>
          <a:xfrm>
            <a:off x="1105020" y="272085"/>
            <a:ext cx="4270338" cy="1096331"/>
          </a:xfrm>
        </p:spPr>
        <p:txBody>
          <a:bodyPr>
            <a:normAutofit/>
          </a:bodyPr>
          <a:lstStyle/>
          <a:p>
            <a:r>
              <a:rPr lang="en-US" sz="3500" b="1">
                <a:solidFill>
                  <a:srgbClr val="303030"/>
                </a:solidFill>
              </a:rPr>
              <a:t>Management</a:t>
            </a:r>
          </a:p>
        </p:txBody>
      </p:sp>
      <p:sp>
        <p:nvSpPr>
          <p:cNvPr id="3" name="Content Placeholder 2">
            <a:extLst>
              <a:ext uri="{FF2B5EF4-FFF2-40B4-BE49-F238E27FC236}">
                <a16:creationId xmlns:a16="http://schemas.microsoft.com/office/drawing/2014/main" id="{FAC9005F-D62A-204B-BB36-F3FEF2CD122D}"/>
              </a:ext>
            </a:extLst>
          </p:cNvPr>
          <p:cNvSpPr>
            <a:spLocks noGrp="1"/>
          </p:cNvSpPr>
          <p:nvPr>
            <p:ph idx="1"/>
          </p:nvPr>
        </p:nvSpPr>
        <p:spPr>
          <a:xfrm>
            <a:off x="1105020" y="1022349"/>
            <a:ext cx="8199867" cy="4020458"/>
          </a:xfrm>
        </p:spPr>
        <p:txBody>
          <a:bodyPr anchor="ctr">
            <a:normAutofit/>
          </a:bodyPr>
          <a:lstStyle/>
          <a:p>
            <a:pPr marL="0" indent="0">
              <a:buNone/>
            </a:pPr>
            <a:r>
              <a:rPr lang="en-US" b="1" u="sng" dirty="0"/>
              <a:t>Diagnosis:</a:t>
            </a:r>
          </a:p>
          <a:p>
            <a:pPr marL="0" indent="0">
              <a:buNone/>
            </a:pPr>
            <a:r>
              <a:rPr lang="en-US" dirty="0"/>
              <a:t>This toddler has a </a:t>
            </a:r>
            <a:r>
              <a:rPr lang="en-US" dirty="0">
                <a:solidFill>
                  <a:srgbClr val="00B050"/>
                </a:solidFill>
              </a:rPr>
              <a:t>MINOR (low risk)</a:t>
            </a:r>
            <a:r>
              <a:rPr lang="en-US" dirty="0"/>
              <a:t> head injury</a:t>
            </a:r>
          </a:p>
          <a:p>
            <a:endParaRPr lang="en-US" sz="1700" dirty="0"/>
          </a:p>
          <a:p>
            <a:pPr marL="0" indent="0">
              <a:buNone/>
            </a:pPr>
            <a:r>
              <a:rPr lang="en-US" b="1" u="sng" dirty="0"/>
              <a:t>Correct treatment:</a:t>
            </a:r>
          </a:p>
          <a:p>
            <a:pPr marL="0" indent="0">
              <a:buNone/>
            </a:pPr>
            <a:r>
              <a:rPr lang="en-US" dirty="0"/>
              <a:t>Send home with </a:t>
            </a:r>
            <a:r>
              <a:rPr lang="en-US" dirty="0">
                <a:hlinkClick r:id="rId3"/>
              </a:rPr>
              <a:t>WHT safety netting advice sheet</a:t>
            </a:r>
            <a:endParaRPr lang="en-US" dirty="0"/>
          </a:p>
        </p:txBody>
      </p:sp>
    </p:spTree>
    <p:extLst>
      <p:ext uri="{BB962C8B-B14F-4D97-AF65-F5344CB8AC3E}">
        <p14:creationId xmlns:p14="http://schemas.microsoft.com/office/powerpoint/2010/main" val="148596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2F9-A19A-6C4C-9114-33FB44206ACB}"/>
              </a:ext>
            </a:extLst>
          </p:cNvPr>
          <p:cNvSpPr>
            <a:spLocks noGrp="1"/>
          </p:cNvSpPr>
          <p:nvPr>
            <p:ph type="title"/>
          </p:nvPr>
        </p:nvSpPr>
        <p:spPr>
          <a:xfrm>
            <a:off x="739260" y="263364"/>
            <a:ext cx="4270338" cy="1096331"/>
          </a:xfrm>
        </p:spPr>
        <p:txBody>
          <a:bodyPr>
            <a:normAutofit/>
          </a:bodyPr>
          <a:lstStyle/>
          <a:p>
            <a:r>
              <a:rPr lang="en-US" sz="3500" b="1">
                <a:solidFill>
                  <a:srgbClr val="303030"/>
                </a:solidFill>
              </a:rPr>
              <a:t>Case 2</a:t>
            </a:r>
          </a:p>
        </p:txBody>
      </p:sp>
      <p:graphicFrame>
        <p:nvGraphicFramePr>
          <p:cNvPr id="8" name="Content Placeholder 5">
            <a:extLst>
              <a:ext uri="{FF2B5EF4-FFF2-40B4-BE49-F238E27FC236}">
                <a16:creationId xmlns:a16="http://schemas.microsoft.com/office/drawing/2014/main" id="{1BF49367-987F-CD41-B25B-D205FA49E6B3}"/>
              </a:ext>
            </a:extLst>
          </p:cNvPr>
          <p:cNvGraphicFramePr>
            <a:graphicFrameLocks noGrp="1"/>
          </p:cNvGraphicFramePr>
          <p:nvPr>
            <p:ph idx="1"/>
            <p:extLst>
              <p:ext uri="{D42A27DB-BD31-4B8C-83A1-F6EECF244321}">
                <p14:modId xmlns:p14="http://schemas.microsoft.com/office/powerpoint/2010/main" val="4109045071"/>
              </p:ext>
            </p:extLst>
          </p:nvPr>
        </p:nvGraphicFramePr>
        <p:xfrm>
          <a:off x="739260" y="1520190"/>
          <a:ext cx="8599050" cy="4204151"/>
        </p:xfrm>
        <a:graphic>
          <a:graphicData uri="http://schemas.openxmlformats.org/drawingml/2006/table">
            <a:tbl>
              <a:tblPr firstRow="1" bandRow="1">
                <a:tableStyleId>{7DF18680-E054-41AD-8BC1-D1AEF772440D}</a:tableStyleId>
              </a:tblPr>
              <a:tblGrid>
                <a:gridCol w="4299525">
                  <a:extLst>
                    <a:ext uri="{9D8B030D-6E8A-4147-A177-3AD203B41FA5}">
                      <a16:colId xmlns:a16="http://schemas.microsoft.com/office/drawing/2014/main" val="944189712"/>
                    </a:ext>
                  </a:extLst>
                </a:gridCol>
                <a:gridCol w="4299525">
                  <a:extLst>
                    <a:ext uri="{9D8B030D-6E8A-4147-A177-3AD203B41FA5}">
                      <a16:colId xmlns:a16="http://schemas.microsoft.com/office/drawing/2014/main" val="2240380478"/>
                    </a:ext>
                  </a:extLst>
                </a:gridCol>
              </a:tblGrid>
              <a:tr h="478906">
                <a:tc>
                  <a:txBody>
                    <a:bodyPr/>
                    <a:lstStyle/>
                    <a:p>
                      <a:r>
                        <a:rPr lang="en-US" sz="2400" dirty="0"/>
                        <a:t>History</a:t>
                      </a:r>
                    </a:p>
                  </a:txBody>
                  <a:tcPr/>
                </a:tc>
                <a:tc>
                  <a:txBody>
                    <a:bodyPr/>
                    <a:lstStyle/>
                    <a:p>
                      <a:r>
                        <a:rPr lang="en-US" sz="2400"/>
                        <a:t>Examination</a:t>
                      </a:r>
                    </a:p>
                  </a:txBody>
                  <a:tcPr/>
                </a:tc>
                <a:extLst>
                  <a:ext uri="{0D108BD9-81ED-4DB2-BD59-A6C34878D82A}">
                    <a16:rowId xmlns:a16="http://schemas.microsoft.com/office/drawing/2014/main" val="1530437528"/>
                  </a:ext>
                </a:extLst>
              </a:tr>
              <a:tr h="478906">
                <a:tc>
                  <a:txBody>
                    <a:bodyPr/>
                    <a:lstStyle/>
                    <a:p>
                      <a:r>
                        <a:rPr lang="en-US" sz="2400" dirty="0"/>
                        <a:t>7 year old girl (Mia)</a:t>
                      </a:r>
                    </a:p>
                  </a:txBody>
                  <a:tcPr/>
                </a:tc>
                <a:tc>
                  <a:txBody>
                    <a:bodyPr/>
                    <a:lstStyle/>
                    <a:p>
                      <a:r>
                        <a:rPr lang="en-US" sz="2400" dirty="0"/>
                        <a:t>Alert but quiet and pale GCS 15</a:t>
                      </a:r>
                    </a:p>
                  </a:txBody>
                  <a:tcPr/>
                </a:tc>
                <a:extLst>
                  <a:ext uri="{0D108BD9-81ED-4DB2-BD59-A6C34878D82A}">
                    <a16:rowId xmlns:a16="http://schemas.microsoft.com/office/drawing/2014/main" val="3875370198"/>
                  </a:ext>
                </a:extLst>
              </a:tr>
              <a:tr h="86203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Ice skating and fell back onto occiput – 2 hours ago</a:t>
                      </a:r>
                    </a:p>
                  </a:txBody>
                  <a:tcPr/>
                </a:tc>
                <a:tc>
                  <a:txBody>
                    <a:bodyPr/>
                    <a:lstStyle/>
                    <a:p>
                      <a:r>
                        <a:rPr lang="en-US" sz="2400" dirty="0"/>
                        <a:t>No external sign of injury on scalp or </a:t>
                      </a:r>
                      <a:r>
                        <a:rPr lang="en-US" sz="2400" dirty="0" err="1"/>
                        <a:t>haemotympanum</a:t>
                      </a:r>
                      <a:endParaRPr lang="en-US" sz="2400" dirty="0"/>
                    </a:p>
                  </a:txBody>
                  <a:tcPr/>
                </a:tc>
                <a:extLst>
                  <a:ext uri="{0D108BD9-81ED-4DB2-BD59-A6C34878D82A}">
                    <a16:rowId xmlns:a16="http://schemas.microsoft.com/office/drawing/2014/main" val="1121890838"/>
                  </a:ext>
                </a:extLst>
              </a:tr>
              <a:tr h="86203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LOC 30s</a:t>
                      </a:r>
                    </a:p>
                    <a:p>
                      <a:endParaRPr lang="en-US" sz="2400" dirty="0"/>
                    </a:p>
                  </a:txBody>
                  <a:tcPr/>
                </a:tc>
                <a:tc>
                  <a:txBody>
                    <a:bodyPr/>
                    <a:lstStyle/>
                    <a:p>
                      <a:r>
                        <a:rPr lang="en-US" sz="2400" dirty="0"/>
                        <a:t>Pupils equal and reactive</a:t>
                      </a:r>
                    </a:p>
                  </a:txBody>
                  <a:tcPr/>
                </a:tc>
                <a:extLst>
                  <a:ext uri="{0D108BD9-81ED-4DB2-BD59-A6C34878D82A}">
                    <a16:rowId xmlns:a16="http://schemas.microsoft.com/office/drawing/2014/main" val="247763222"/>
                  </a:ext>
                </a:extLst>
              </a:tr>
              <a:tr h="69931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Does not remember the incident but remembers everything since</a:t>
                      </a:r>
                    </a:p>
                  </a:txBody>
                  <a:tcPr/>
                </a:tc>
                <a:tc>
                  <a:txBody>
                    <a:bodyPr/>
                    <a:lstStyle/>
                    <a:p>
                      <a:r>
                        <a:rPr lang="en-US" sz="2400" dirty="0"/>
                        <a:t>No other injury found</a:t>
                      </a:r>
                    </a:p>
                  </a:txBody>
                  <a:tcPr/>
                </a:tc>
                <a:extLst>
                  <a:ext uri="{0D108BD9-81ED-4DB2-BD59-A6C34878D82A}">
                    <a16:rowId xmlns:a16="http://schemas.microsoft.com/office/drawing/2014/main" val="2695684252"/>
                  </a:ext>
                </a:extLst>
              </a:tr>
              <a:tr h="69931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2 vomits at 20 mins and 90 mins</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58699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43B1-3F70-3040-B4F4-4F37E581DAA5}"/>
              </a:ext>
            </a:extLst>
          </p:cNvPr>
          <p:cNvSpPr>
            <a:spLocks noGrp="1"/>
          </p:cNvSpPr>
          <p:nvPr>
            <p:ph type="title"/>
          </p:nvPr>
        </p:nvSpPr>
        <p:spPr>
          <a:xfrm>
            <a:off x="613530" y="157785"/>
            <a:ext cx="4270338" cy="1096331"/>
          </a:xfrm>
        </p:spPr>
        <p:txBody>
          <a:bodyPr>
            <a:normAutofit/>
          </a:bodyPr>
          <a:lstStyle/>
          <a:p>
            <a:r>
              <a:rPr lang="en-US" sz="3500" b="1">
                <a:solidFill>
                  <a:srgbClr val="303030"/>
                </a:solidFill>
              </a:rPr>
              <a:t>Management</a:t>
            </a:r>
          </a:p>
        </p:txBody>
      </p:sp>
      <p:sp>
        <p:nvSpPr>
          <p:cNvPr id="3" name="Content Placeholder 2">
            <a:extLst>
              <a:ext uri="{FF2B5EF4-FFF2-40B4-BE49-F238E27FC236}">
                <a16:creationId xmlns:a16="http://schemas.microsoft.com/office/drawing/2014/main" id="{FAC9005F-D62A-204B-BB36-F3FEF2CD122D}"/>
              </a:ext>
            </a:extLst>
          </p:cNvPr>
          <p:cNvSpPr>
            <a:spLocks noGrp="1"/>
          </p:cNvSpPr>
          <p:nvPr>
            <p:ph idx="1"/>
          </p:nvPr>
        </p:nvSpPr>
        <p:spPr>
          <a:xfrm>
            <a:off x="628218" y="1490978"/>
            <a:ext cx="8698662" cy="5024121"/>
          </a:xfrm>
        </p:spPr>
        <p:txBody>
          <a:bodyPr anchor="ctr">
            <a:noAutofit/>
          </a:bodyPr>
          <a:lstStyle/>
          <a:p>
            <a:pPr marL="0" indent="0">
              <a:buNone/>
            </a:pPr>
            <a:r>
              <a:rPr lang="en-US" b="1" u="sng" dirty="0"/>
              <a:t>Diagnosis:</a:t>
            </a:r>
          </a:p>
          <a:p>
            <a:pPr marL="0" indent="0">
              <a:buNone/>
            </a:pPr>
            <a:r>
              <a:rPr lang="en-US" dirty="0"/>
              <a:t>This child has a </a:t>
            </a:r>
            <a:r>
              <a:rPr lang="en-US" dirty="0">
                <a:solidFill>
                  <a:srgbClr val="FFC000"/>
                </a:solidFill>
              </a:rPr>
              <a:t>MODERATE (intermediate risk) </a:t>
            </a:r>
            <a:r>
              <a:rPr lang="en-US" dirty="0"/>
              <a:t>head injury</a:t>
            </a:r>
          </a:p>
          <a:p>
            <a:endParaRPr lang="en-US" dirty="0"/>
          </a:p>
          <a:p>
            <a:pPr marL="0" indent="0">
              <a:buNone/>
            </a:pPr>
            <a:r>
              <a:rPr lang="en-US" b="1" u="sng" dirty="0"/>
              <a:t>Correct treatment:</a:t>
            </a:r>
          </a:p>
          <a:p>
            <a:r>
              <a:rPr lang="en-US" dirty="0"/>
              <a:t>Keep in hospital and observe for at least 4 hours</a:t>
            </a:r>
          </a:p>
          <a:p>
            <a:r>
              <a:rPr lang="en-US" dirty="0"/>
              <a:t>Give analgesia</a:t>
            </a:r>
          </a:p>
          <a:p>
            <a:endParaRPr lang="en-US" dirty="0"/>
          </a:p>
          <a:p>
            <a:pPr marL="0" indent="0">
              <a:buNone/>
            </a:pPr>
            <a:r>
              <a:rPr lang="en-US" b="1" u="sng" dirty="0"/>
              <a:t>Review at 2 hours:</a:t>
            </a:r>
          </a:p>
          <a:p>
            <a:pPr marL="0" indent="0">
              <a:buNone/>
            </a:pPr>
            <a:r>
              <a:rPr lang="en-US" dirty="0"/>
              <a:t>2 further vomits. Drowsy but rousable</a:t>
            </a:r>
          </a:p>
          <a:p>
            <a:pPr marL="0" indent="0">
              <a:buNone/>
            </a:pPr>
            <a:r>
              <a:rPr lang="en-US" dirty="0"/>
              <a:t>What is your </a:t>
            </a:r>
            <a:r>
              <a:rPr lang="en-US" b="1" i="1" dirty="0">
                <a:solidFill>
                  <a:srgbClr val="00B050"/>
                </a:solidFill>
              </a:rPr>
              <a:t>next step?</a:t>
            </a:r>
          </a:p>
        </p:txBody>
      </p:sp>
    </p:spTree>
    <p:extLst>
      <p:ext uri="{BB962C8B-B14F-4D97-AF65-F5344CB8AC3E}">
        <p14:creationId xmlns:p14="http://schemas.microsoft.com/office/powerpoint/2010/main" val="5931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123643-8D8C-9C4F-9F13-B2D05451CAD9}"/>
              </a:ext>
            </a:extLst>
          </p:cNvPr>
          <p:cNvPicPr>
            <a:picLocks noChangeAspect="1"/>
          </p:cNvPicPr>
          <p:nvPr/>
        </p:nvPicPr>
        <p:blipFill>
          <a:blip r:embed="rId3"/>
          <a:stretch>
            <a:fillRect/>
          </a:stretch>
        </p:blipFill>
        <p:spPr>
          <a:xfrm>
            <a:off x="3697151" y="0"/>
            <a:ext cx="4797698" cy="6858000"/>
          </a:xfrm>
          <a:prstGeom prst="rect">
            <a:avLst/>
          </a:prstGeom>
        </p:spPr>
      </p:pic>
    </p:spTree>
    <p:extLst>
      <p:ext uri="{BB962C8B-B14F-4D97-AF65-F5344CB8AC3E}">
        <p14:creationId xmlns:p14="http://schemas.microsoft.com/office/powerpoint/2010/main" val="51084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DF33-5014-7945-BD83-B61482A6A98F}"/>
              </a:ext>
            </a:extLst>
          </p:cNvPr>
          <p:cNvSpPr>
            <a:spLocks noGrp="1"/>
          </p:cNvSpPr>
          <p:nvPr>
            <p:ph type="title"/>
          </p:nvPr>
        </p:nvSpPr>
        <p:spPr/>
        <p:txBody>
          <a:bodyPr/>
          <a:lstStyle/>
          <a:p>
            <a:r>
              <a:rPr lang="en-US" dirty="0"/>
              <a:t>Or put more simply</a:t>
            </a:r>
          </a:p>
        </p:txBody>
      </p:sp>
      <p:pic>
        <p:nvPicPr>
          <p:cNvPr id="5" name="Picture 4">
            <a:extLst>
              <a:ext uri="{FF2B5EF4-FFF2-40B4-BE49-F238E27FC236}">
                <a16:creationId xmlns:a16="http://schemas.microsoft.com/office/drawing/2014/main" id="{A9F2ABDE-4013-2A49-AB69-EB10801AF099}"/>
              </a:ext>
            </a:extLst>
          </p:cNvPr>
          <p:cNvPicPr>
            <a:picLocks noChangeAspect="1"/>
          </p:cNvPicPr>
          <p:nvPr/>
        </p:nvPicPr>
        <p:blipFill>
          <a:blip r:embed="rId3"/>
          <a:stretch>
            <a:fillRect/>
          </a:stretch>
        </p:blipFill>
        <p:spPr>
          <a:xfrm>
            <a:off x="346710" y="2141220"/>
            <a:ext cx="7471410" cy="3608070"/>
          </a:xfrm>
          <a:prstGeom prst="rect">
            <a:avLst/>
          </a:prstGeom>
        </p:spPr>
      </p:pic>
      <p:sp>
        <p:nvSpPr>
          <p:cNvPr id="6" name="TextBox 5">
            <a:extLst>
              <a:ext uri="{FF2B5EF4-FFF2-40B4-BE49-F238E27FC236}">
                <a16:creationId xmlns:a16="http://schemas.microsoft.com/office/drawing/2014/main" id="{5DA43E19-A562-524D-8FAD-646AFBD8DB5D}"/>
              </a:ext>
            </a:extLst>
          </p:cNvPr>
          <p:cNvSpPr txBox="1"/>
          <p:nvPr/>
        </p:nvSpPr>
        <p:spPr>
          <a:xfrm>
            <a:off x="346710" y="1506022"/>
            <a:ext cx="6511290" cy="769441"/>
          </a:xfrm>
          <a:prstGeom prst="rect">
            <a:avLst/>
          </a:prstGeom>
          <a:noFill/>
        </p:spPr>
        <p:txBody>
          <a:bodyPr wrap="square" rtlCol="0">
            <a:spAutoFit/>
          </a:bodyPr>
          <a:lstStyle/>
          <a:p>
            <a:r>
              <a:rPr lang="en-US" sz="4400" u="sng" dirty="0">
                <a:solidFill>
                  <a:srgbClr val="FF0000"/>
                </a:solidFill>
              </a:rPr>
              <a:t>ANY ONE </a:t>
            </a:r>
            <a:r>
              <a:rPr lang="en-US" sz="4400" dirty="0"/>
              <a:t>of these:</a:t>
            </a:r>
          </a:p>
        </p:txBody>
      </p:sp>
      <p:sp>
        <p:nvSpPr>
          <p:cNvPr id="7" name="Right Arrow 6">
            <a:extLst>
              <a:ext uri="{FF2B5EF4-FFF2-40B4-BE49-F238E27FC236}">
                <a16:creationId xmlns:a16="http://schemas.microsoft.com/office/drawing/2014/main" id="{D146A6F1-8BFC-1845-8695-BE039A8D0071}"/>
              </a:ext>
            </a:extLst>
          </p:cNvPr>
          <p:cNvSpPr/>
          <p:nvPr/>
        </p:nvSpPr>
        <p:spPr>
          <a:xfrm>
            <a:off x="7818120" y="3486150"/>
            <a:ext cx="1085850" cy="6400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FE0F3F-22A8-2B42-9279-B24F082E10ED}"/>
              </a:ext>
            </a:extLst>
          </p:cNvPr>
          <p:cNvSpPr txBox="1"/>
          <p:nvPr/>
        </p:nvSpPr>
        <p:spPr>
          <a:xfrm>
            <a:off x="8903970" y="2275463"/>
            <a:ext cx="3288030" cy="3477875"/>
          </a:xfrm>
          <a:prstGeom prst="rect">
            <a:avLst/>
          </a:prstGeom>
          <a:noFill/>
        </p:spPr>
        <p:txBody>
          <a:bodyPr wrap="square" rtlCol="0">
            <a:spAutoFit/>
          </a:bodyPr>
          <a:lstStyle/>
          <a:p>
            <a:pPr algn="ctr"/>
            <a:r>
              <a:rPr lang="en-US" sz="4400" dirty="0">
                <a:solidFill>
                  <a:srgbClr val="FF0000"/>
                </a:solidFill>
              </a:rPr>
              <a:t>CT head within </a:t>
            </a:r>
          </a:p>
          <a:p>
            <a:pPr algn="ctr"/>
            <a:r>
              <a:rPr lang="en-US" sz="4400" dirty="0">
                <a:solidFill>
                  <a:srgbClr val="FF0000"/>
                </a:solidFill>
              </a:rPr>
              <a:t>1 hour with report within further hour</a:t>
            </a:r>
          </a:p>
        </p:txBody>
      </p:sp>
    </p:spTree>
    <p:extLst>
      <p:ext uri="{BB962C8B-B14F-4D97-AF65-F5344CB8AC3E}">
        <p14:creationId xmlns:p14="http://schemas.microsoft.com/office/powerpoint/2010/main" val="275336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9D16-A748-5641-A54D-09DDFB879094}"/>
              </a:ext>
            </a:extLst>
          </p:cNvPr>
          <p:cNvSpPr>
            <a:spLocks noGrp="1"/>
          </p:cNvSpPr>
          <p:nvPr>
            <p:ph type="title"/>
          </p:nvPr>
        </p:nvSpPr>
        <p:spPr/>
        <p:txBody>
          <a:bodyPr/>
          <a:lstStyle/>
          <a:p>
            <a:r>
              <a:rPr lang="en-US" dirty="0"/>
              <a:t>If not – move on…</a:t>
            </a:r>
          </a:p>
        </p:txBody>
      </p:sp>
      <p:pic>
        <p:nvPicPr>
          <p:cNvPr id="4" name="Picture 3">
            <a:extLst>
              <a:ext uri="{FF2B5EF4-FFF2-40B4-BE49-F238E27FC236}">
                <a16:creationId xmlns:a16="http://schemas.microsoft.com/office/drawing/2014/main" id="{A4FDF2E8-32F8-4942-B34E-DCCA8416EF50}"/>
              </a:ext>
            </a:extLst>
          </p:cNvPr>
          <p:cNvPicPr>
            <a:picLocks noChangeAspect="1"/>
          </p:cNvPicPr>
          <p:nvPr/>
        </p:nvPicPr>
        <p:blipFill>
          <a:blip r:embed="rId3"/>
          <a:stretch>
            <a:fillRect/>
          </a:stretch>
        </p:blipFill>
        <p:spPr>
          <a:xfrm>
            <a:off x="303529" y="2364740"/>
            <a:ext cx="6005831" cy="3567430"/>
          </a:xfrm>
          <a:prstGeom prst="rect">
            <a:avLst/>
          </a:prstGeom>
        </p:spPr>
      </p:pic>
      <p:sp>
        <p:nvSpPr>
          <p:cNvPr id="5" name="TextBox 4">
            <a:extLst>
              <a:ext uri="{FF2B5EF4-FFF2-40B4-BE49-F238E27FC236}">
                <a16:creationId xmlns:a16="http://schemas.microsoft.com/office/drawing/2014/main" id="{EE07C4BD-89A4-FD4E-8A25-70BF071BE03F}"/>
              </a:ext>
            </a:extLst>
          </p:cNvPr>
          <p:cNvSpPr txBox="1"/>
          <p:nvPr/>
        </p:nvSpPr>
        <p:spPr>
          <a:xfrm>
            <a:off x="303529" y="1690688"/>
            <a:ext cx="4177031" cy="769441"/>
          </a:xfrm>
          <a:prstGeom prst="rect">
            <a:avLst/>
          </a:prstGeom>
          <a:noFill/>
        </p:spPr>
        <p:txBody>
          <a:bodyPr wrap="square" rtlCol="0">
            <a:spAutoFit/>
          </a:bodyPr>
          <a:lstStyle/>
          <a:p>
            <a:r>
              <a:rPr lang="en-US" sz="4400" dirty="0">
                <a:solidFill>
                  <a:srgbClr val="FF0000"/>
                </a:solidFill>
              </a:rPr>
              <a:t>Look for these:</a:t>
            </a:r>
          </a:p>
        </p:txBody>
      </p:sp>
      <p:sp>
        <p:nvSpPr>
          <p:cNvPr id="6" name="Right Arrow 5">
            <a:extLst>
              <a:ext uri="{FF2B5EF4-FFF2-40B4-BE49-F238E27FC236}">
                <a16:creationId xmlns:a16="http://schemas.microsoft.com/office/drawing/2014/main" id="{7ECE0351-F65E-C04F-85FB-A16B4650EA87}"/>
              </a:ext>
            </a:extLst>
          </p:cNvPr>
          <p:cNvSpPr/>
          <p:nvPr/>
        </p:nvSpPr>
        <p:spPr>
          <a:xfrm>
            <a:off x="6309360" y="2766060"/>
            <a:ext cx="1223010" cy="5829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57EE9A-6983-4D49-996A-8D568986A15A}"/>
              </a:ext>
            </a:extLst>
          </p:cNvPr>
          <p:cNvSpPr txBox="1"/>
          <p:nvPr/>
        </p:nvSpPr>
        <p:spPr>
          <a:xfrm>
            <a:off x="7612380" y="2041952"/>
            <a:ext cx="4389120" cy="2308324"/>
          </a:xfrm>
          <a:prstGeom prst="rect">
            <a:avLst/>
          </a:prstGeom>
          <a:noFill/>
        </p:spPr>
        <p:txBody>
          <a:bodyPr wrap="square" rtlCol="0">
            <a:spAutoFit/>
          </a:bodyPr>
          <a:lstStyle/>
          <a:p>
            <a:r>
              <a:rPr lang="en-US" sz="3600" dirty="0">
                <a:solidFill>
                  <a:srgbClr val="FF0000"/>
                </a:solidFill>
              </a:rPr>
              <a:t>TWO present</a:t>
            </a:r>
          </a:p>
          <a:p>
            <a:r>
              <a:rPr lang="en-US" sz="3600" dirty="0">
                <a:solidFill>
                  <a:srgbClr val="FF0000"/>
                </a:solidFill>
              </a:rPr>
              <a:t>CT within 1 hour with report within further hour</a:t>
            </a:r>
          </a:p>
        </p:txBody>
      </p:sp>
      <p:sp>
        <p:nvSpPr>
          <p:cNvPr id="9" name="Right Arrow 8">
            <a:extLst>
              <a:ext uri="{FF2B5EF4-FFF2-40B4-BE49-F238E27FC236}">
                <a16:creationId xmlns:a16="http://schemas.microsoft.com/office/drawing/2014/main" id="{8A4A0E4E-0F35-524F-845A-E7088AE2EB7E}"/>
              </a:ext>
            </a:extLst>
          </p:cNvPr>
          <p:cNvSpPr/>
          <p:nvPr/>
        </p:nvSpPr>
        <p:spPr>
          <a:xfrm>
            <a:off x="6309360" y="4701540"/>
            <a:ext cx="1223010" cy="5829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8132368-FD68-2441-A362-E2C9BB904DC0}"/>
              </a:ext>
            </a:extLst>
          </p:cNvPr>
          <p:cNvSpPr txBox="1"/>
          <p:nvPr/>
        </p:nvSpPr>
        <p:spPr>
          <a:xfrm>
            <a:off x="7612380" y="4560570"/>
            <a:ext cx="4309110" cy="1754326"/>
          </a:xfrm>
          <a:prstGeom prst="rect">
            <a:avLst/>
          </a:prstGeom>
          <a:noFill/>
        </p:spPr>
        <p:txBody>
          <a:bodyPr wrap="square" rtlCol="0">
            <a:spAutoFit/>
          </a:bodyPr>
          <a:lstStyle/>
          <a:p>
            <a:r>
              <a:rPr lang="en-US" sz="3600" dirty="0">
                <a:solidFill>
                  <a:srgbClr val="FFC000"/>
                </a:solidFill>
              </a:rPr>
              <a:t>ONE present</a:t>
            </a:r>
          </a:p>
          <a:p>
            <a:r>
              <a:rPr lang="en-US" sz="3600" dirty="0">
                <a:solidFill>
                  <a:srgbClr val="FFC000"/>
                </a:solidFill>
              </a:rPr>
              <a:t>Observe for 4 hours minimum</a:t>
            </a:r>
          </a:p>
        </p:txBody>
      </p:sp>
    </p:spTree>
    <p:extLst>
      <p:ext uri="{BB962C8B-B14F-4D97-AF65-F5344CB8AC3E}">
        <p14:creationId xmlns:p14="http://schemas.microsoft.com/office/powerpoint/2010/main" val="2080836954"/>
      </p:ext>
    </p:extLst>
  </p:cSld>
  <p:clrMapOvr>
    <a:masterClrMapping/>
  </p:clrMapOvr>
</p:sld>
</file>

<file path=ppt/theme/theme1.xml><?xml version="1.0" encoding="utf-8"?>
<a:theme xmlns:a="http://schemas.openxmlformats.org/drawingml/2006/main" name="Healthier Together Powerpoint Template May 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3F0F82-1194-4444-BF92-EC0EB398C1C5}" vid="{CF638EE2-D322-EB4C-8557-660631C3CC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Healthier Together Powerpoint Template May 2018</Template>
  <TotalTime>247</TotalTime>
  <Words>1511</Words>
  <Application>Microsoft Macintosh PowerPoint</Application>
  <PresentationFormat>Widescreen</PresentationFormat>
  <Paragraphs>193</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Healthier Together Powerpoint Template May 2018</vt:lpstr>
      <vt:lpstr>Head injury in children and young people</vt:lpstr>
      <vt:lpstr>Objectives</vt:lpstr>
      <vt:lpstr>Case 1</vt:lpstr>
      <vt:lpstr>Management</vt:lpstr>
      <vt:lpstr>Case 2</vt:lpstr>
      <vt:lpstr>Management</vt:lpstr>
      <vt:lpstr>PowerPoint Presentation</vt:lpstr>
      <vt:lpstr>Or put more simply</vt:lpstr>
      <vt:lpstr>If not – move on…</vt:lpstr>
      <vt:lpstr>You’re observing for 4 hours…</vt:lpstr>
      <vt:lpstr>Navigate to  WHT head injury pathway</vt:lpstr>
      <vt:lpstr>Case 2 - progress</vt:lpstr>
      <vt:lpstr>Concussion 4Rs</vt:lpstr>
      <vt:lpstr>Case 4</vt:lpstr>
      <vt:lpstr>Management</vt:lpstr>
      <vt:lpstr>Transfer</vt:lpstr>
      <vt:lpstr>A note on safeguarding</vt:lpstr>
      <vt:lpstr>Summary</vt:lpstr>
      <vt:lpstr>A bit about Wessex Healthier Together</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Patel, Sanjay</dc:creator>
  <cp:lastModifiedBy>David James</cp:lastModifiedBy>
  <cp:revision>45</cp:revision>
  <cp:lastPrinted>2018-05-10T11:14:14Z</cp:lastPrinted>
  <dcterms:created xsi:type="dcterms:W3CDTF">2018-05-30T13:12:00Z</dcterms:created>
  <dcterms:modified xsi:type="dcterms:W3CDTF">2018-12-09T19:59:45Z</dcterms:modified>
</cp:coreProperties>
</file>