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7" r:id="rId2"/>
    <p:sldId id="406" r:id="rId3"/>
    <p:sldId id="328" r:id="rId4"/>
    <p:sldId id="329" r:id="rId5"/>
    <p:sldId id="289" r:id="rId6"/>
    <p:sldId id="317" r:id="rId7"/>
    <p:sldId id="290" r:id="rId8"/>
    <p:sldId id="407" r:id="rId9"/>
    <p:sldId id="294" r:id="rId10"/>
    <p:sldId id="325" r:id="rId11"/>
    <p:sldId id="295" r:id="rId12"/>
    <p:sldId id="410" r:id="rId13"/>
    <p:sldId id="409" r:id="rId14"/>
    <p:sldId id="411" r:id="rId15"/>
    <p:sldId id="414" r:id="rId16"/>
    <p:sldId id="413" r:id="rId17"/>
    <p:sldId id="415" r:id="rId18"/>
    <p:sldId id="412" r:id="rId19"/>
    <p:sldId id="408" r:id="rId20"/>
    <p:sldId id="269" r:id="rId21"/>
    <p:sldId id="270" r:id="rId22"/>
    <p:sldId id="322" r:id="rId23"/>
    <p:sldId id="416" r:id="rId24"/>
    <p:sldId id="417" r:id="rId25"/>
    <p:sldId id="418" r:id="rId26"/>
    <p:sldId id="327" r:id="rId27"/>
    <p:sldId id="419" r:id="rId28"/>
    <p:sldId id="378" r:id="rId29"/>
    <p:sldId id="420" r:id="rId30"/>
    <p:sldId id="421" r:id="rId31"/>
    <p:sldId id="379" r:id="rId32"/>
    <p:sldId id="380" r:id="rId33"/>
    <p:sldId id="324" r:id="rId34"/>
    <p:sldId id="424" r:id="rId35"/>
    <p:sldId id="422" r:id="rId36"/>
    <p:sldId id="426" r:id="rId37"/>
    <p:sldId id="423" r:id="rId38"/>
    <p:sldId id="260" r:id="rId39"/>
    <p:sldId id="321" r:id="rId40"/>
    <p:sldId id="323" r:id="rId41"/>
    <p:sldId id="425" r:id="rId42"/>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749" autoAdjust="0"/>
  </p:normalViewPr>
  <p:slideViewPr>
    <p:cSldViewPr snapToGrid="0" snapToObjects="1">
      <p:cViewPr varScale="1">
        <p:scale>
          <a:sx n="56" d="100"/>
          <a:sy n="56" d="100"/>
        </p:scale>
        <p:origin x="1039" y="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2DDDE-B05D-8B45-BB07-16796981013E}" type="datetimeFigureOut">
              <a:rPr lang="en-US" smtClean="0"/>
              <a:pPr/>
              <a:t>12/30/2018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CB9C92-87BA-8441-82B2-3983FB874A81}" type="slidenum">
              <a:rPr lang="en-US" smtClean="0"/>
              <a:pPr/>
              <a:t>‹#›</a:t>
            </a:fld>
            <a:endParaRPr lang="en-US"/>
          </a:p>
        </p:txBody>
      </p:sp>
    </p:spTree>
    <p:extLst>
      <p:ext uri="{BB962C8B-B14F-4D97-AF65-F5344CB8AC3E}">
        <p14:creationId xmlns:p14="http://schemas.microsoft.com/office/powerpoint/2010/main" val="1065107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BADBC-9943-1A46-9A0A-131AE265CC00}" type="datetimeFigureOut">
              <a:rPr lang="en-US" smtClean="0"/>
              <a:pPr/>
              <a:t>12/30/2018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1F76E-D821-AA4E-A0E4-8B8D701560A3}" type="slidenum">
              <a:rPr lang="en-US" smtClean="0"/>
              <a:pPr/>
              <a:t>‹#›</a:t>
            </a:fld>
            <a:endParaRPr lang="en-US"/>
          </a:p>
        </p:txBody>
      </p:sp>
    </p:spTree>
    <p:extLst>
      <p:ext uri="{BB962C8B-B14F-4D97-AF65-F5344CB8AC3E}">
        <p14:creationId xmlns:p14="http://schemas.microsoft.com/office/powerpoint/2010/main" val="19571108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this </a:t>
            </a:r>
            <a:r>
              <a:rPr lang="en-US" dirty="0" err="1"/>
              <a:t>Wessex</a:t>
            </a:r>
            <a:r>
              <a:rPr lang="en-US" dirty="0"/>
              <a:t> Healthier Together case based workshop on respiratory tract infections in children</a:t>
            </a:r>
          </a:p>
          <a:p>
            <a:r>
              <a:rPr lang="en-US" dirty="0"/>
              <a:t>This has been written by Paediatric Emergency Medicine clinicians and is geared towards the MDT working in Emergency Departments across </a:t>
            </a:r>
            <a:r>
              <a:rPr lang="en-US" dirty="0" err="1"/>
              <a:t>Wessex</a:t>
            </a:r>
            <a:endParaRPr lang="en-US" dirty="0"/>
          </a:p>
          <a:p>
            <a:r>
              <a:rPr lang="en-US" dirty="0"/>
              <a:t>It will take between 30-45 minutes depending on the level of debate generated</a:t>
            </a:r>
          </a:p>
          <a:p>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Again – relatively little improvement if at all for most with </a:t>
            </a:r>
            <a:r>
              <a:rPr lang="en-GB" dirty="0" err="1"/>
              <a:t>Abx</a:t>
            </a:r>
            <a:r>
              <a:rPr lang="en-GB" dirty="0"/>
              <a:t> but</a:t>
            </a:r>
            <a:r>
              <a:rPr lang="en-GB" baseline="0" dirty="0"/>
              <a:t> most evidence is from adults.</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Again – remind that</a:t>
            </a:r>
            <a:r>
              <a:rPr lang="en-GB" baseline="0" dirty="0"/>
              <a:t> all doses/drugs can be found on </a:t>
            </a:r>
            <a:r>
              <a:rPr lang="en-GB" baseline="0" dirty="0" err="1"/>
              <a:t>microguide</a:t>
            </a:r>
            <a:r>
              <a:rPr lang="en-GB" baseline="0" dirty="0"/>
              <a:t> or regional PIER guideline</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36</a:t>
            </a:fld>
            <a:endParaRPr lang="en-US"/>
          </a:p>
        </p:txBody>
      </p:sp>
    </p:spTree>
    <p:extLst>
      <p:ext uri="{BB962C8B-B14F-4D97-AF65-F5344CB8AC3E}">
        <p14:creationId xmlns:p14="http://schemas.microsoft.com/office/powerpoint/2010/main" val="407126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Navigate to</a:t>
            </a:r>
            <a:r>
              <a:rPr lang="en-GB" baseline="0" dirty="0"/>
              <a:t> the SORT sepsis guideline</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finish on this slide.</a:t>
            </a:r>
          </a:p>
          <a:p>
            <a:r>
              <a:rPr lang="en-GB" dirty="0"/>
              <a:t>We are keen to promote the use of Wessex Healthier Together as the go to resource for health advice for common conditions seen in Children’s ED. Please get in touch with comments and suggestions both on the workshops but also on the pathways and if you would like to get involved in pathway design or revision.</a:t>
            </a:r>
          </a:p>
          <a:p>
            <a:endParaRPr lang="en-GB"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41</a:t>
            </a:fld>
            <a:endParaRPr lang="en-US"/>
          </a:p>
        </p:txBody>
      </p:sp>
    </p:spTree>
    <p:extLst>
      <p:ext uri="{BB962C8B-B14F-4D97-AF65-F5344CB8AC3E}">
        <p14:creationId xmlns:p14="http://schemas.microsoft.com/office/powerpoint/2010/main" val="176416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a:t>
            </a:r>
            <a:r>
              <a:rPr lang="en-GB" baseline="0" dirty="0"/>
              <a:t> for now – then look at some evidence and return to it later</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50% pain</a:t>
            </a:r>
            <a:r>
              <a:rPr lang="en-GB" baseline="0" dirty="0"/>
              <a:t> free at 5 days, 90% at 7 days</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Navigate to the PIER guidelines page and show the</a:t>
            </a:r>
            <a:r>
              <a:rPr lang="en-GB" baseline="0" dirty="0"/>
              <a:t> guideline for first line therapy for childhood infections under the infectious diseases tab. Correct </a:t>
            </a:r>
            <a:r>
              <a:rPr lang="en-GB" baseline="0" dirty="0" err="1"/>
              <a:t>Abx</a:t>
            </a:r>
            <a:r>
              <a:rPr lang="en-GB" baseline="0" dirty="0"/>
              <a:t> on next slide</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Graph on right taken from</a:t>
            </a:r>
            <a:r>
              <a:rPr lang="en-GB" baseline="0" dirty="0"/>
              <a:t> </a:t>
            </a:r>
            <a:r>
              <a:rPr lang="en-GB" baseline="0" dirty="0" err="1"/>
              <a:t>Seb</a:t>
            </a:r>
            <a:r>
              <a:rPr lang="en-GB" baseline="0" dirty="0"/>
              <a:t> Gray QI project in Southampton. Demonstrates significant reduction in </a:t>
            </a:r>
            <a:r>
              <a:rPr lang="en-GB" baseline="0" dirty="0" err="1"/>
              <a:t>reattendance</a:t>
            </a:r>
            <a:r>
              <a:rPr lang="en-GB" baseline="0" dirty="0"/>
              <a:t> to a paediatric assessment unit when effective safety netting practice introduced</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a:t>
            </a:r>
            <a:r>
              <a:rPr lang="en-GB" baseline="0" dirty="0"/>
              <a:t> for now – then look at some evidence and return to it later</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Please use this time to discuss what investigations you would do</a:t>
            </a:r>
            <a:r>
              <a:rPr lang="en-GB" baseline="0" dirty="0"/>
              <a:t> in this case – clear signs of chest infection with no evidence of sepsis.</a:t>
            </a:r>
          </a:p>
          <a:p>
            <a:r>
              <a:rPr lang="en-GB" baseline="0" dirty="0"/>
              <a:t>Discuss need for bloods (not indicated) and CXR – explore what a GP would do with this child. Just because we have the ability to perform a CXR doesn’t mean we need to!</a:t>
            </a:r>
          </a:p>
          <a:p>
            <a:r>
              <a:rPr lang="en-GB" baseline="0" dirty="0" err="1"/>
              <a:t>Abx</a:t>
            </a:r>
            <a:r>
              <a:rPr lang="en-GB" baseline="0" dirty="0"/>
              <a:t> explored in next slides</a:t>
            </a:r>
            <a:endParaRPr lang="en-GB" dirty="0"/>
          </a:p>
        </p:txBody>
      </p:sp>
      <p:sp>
        <p:nvSpPr>
          <p:cNvPr id="4" name="Slide Number Placeholder 3"/>
          <p:cNvSpPr>
            <a:spLocks noGrp="1"/>
          </p:cNvSpPr>
          <p:nvPr>
            <p:ph type="sldNum" sz="quarter" idx="10"/>
          </p:nvPr>
        </p:nvSpPr>
        <p:spPr/>
        <p:txBody>
          <a:bodyPr/>
          <a:lstStyle/>
          <a:p>
            <a:fld id="{BD91F76E-D821-AA4E-A0E4-8B8D701560A3}"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8A7-9B3A-2141-9E2F-A93BF4CB4864}"/>
              </a:ext>
            </a:extLst>
          </p:cNvPr>
          <p:cNvSpPr>
            <a:spLocks noGrp="1"/>
          </p:cNvSpPr>
          <p:nvPr>
            <p:ph type="ctrTitle"/>
          </p:nvPr>
        </p:nvSpPr>
        <p:spPr>
          <a:xfrm>
            <a:off x="1524000" y="1449977"/>
            <a:ext cx="9144000" cy="2059986"/>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A8F2D4-0D59-F74A-9F78-8AF98DD63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1E33B9-A0E0-F44E-ABA5-550FDEAAB276}"/>
              </a:ext>
            </a:extLst>
          </p:cNvPr>
          <p:cNvSpPr>
            <a:spLocks noGrp="1"/>
          </p:cNvSpPr>
          <p:nvPr>
            <p:ph type="dt" sz="half" idx="10"/>
          </p:nvPr>
        </p:nvSpPr>
        <p:spPr/>
        <p:txBody>
          <a:bodyPr/>
          <a:lstStyle/>
          <a:p>
            <a:pPr algn="ctr"/>
            <a:r>
              <a:rPr lang="en-GB"/>
              <a:t>www.what0-18.nhs.uk</a:t>
            </a:r>
            <a:endParaRPr lang="en-GB" dirty="0"/>
          </a:p>
        </p:txBody>
      </p:sp>
      <p:sp>
        <p:nvSpPr>
          <p:cNvPr id="5" name="Footer Placeholder 4">
            <a:extLst>
              <a:ext uri="{FF2B5EF4-FFF2-40B4-BE49-F238E27FC236}">
                <a16:creationId xmlns:a16="http://schemas.microsoft.com/office/drawing/2014/main" id="{0EF0BB32-B2F5-B14E-AD44-BB0AC3793276}"/>
              </a:ext>
            </a:extLst>
          </p:cNvPr>
          <p:cNvSpPr>
            <a:spLocks noGrp="1"/>
          </p:cNvSpPr>
          <p:nvPr>
            <p:ph type="ftr" sz="quarter" idx="11"/>
          </p:nvPr>
        </p:nvSpPr>
        <p:spPr/>
        <p:txBody>
          <a:bodyPr/>
          <a:lstStyle/>
          <a:p>
            <a:r>
              <a:rPr lang="en-GB" dirty="0"/>
              <a:t>Name:</a:t>
            </a:r>
          </a:p>
        </p:txBody>
      </p:sp>
      <p:sp>
        <p:nvSpPr>
          <p:cNvPr id="6" name="Slide Number Placeholder 5">
            <a:extLst>
              <a:ext uri="{FF2B5EF4-FFF2-40B4-BE49-F238E27FC236}">
                <a16:creationId xmlns:a16="http://schemas.microsoft.com/office/drawing/2014/main" id="{B39CD85B-6266-0348-927A-3672EE5FA95F}"/>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39406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FCD7-A88D-2646-AD88-0C435CC7A4D6}"/>
              </a:ext>
            </a:extLst>
          </p:cNvPr>
          <p:cNvSpPr>
            <a:spLocks noGrp="1"/>
          </p:cNvSpPr>
          <p:nvPr>
            <p:ph type="title"/>
          </p:nvPr>
        </p:nvSpPr>
        <p:spPr>
          <a:xfrm>
            <a:off x="838200" y="410368"/>
            <a:ext cx="8697686"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641A7D-B2B5-7D4B-9048-8A7152D167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A8F7BC-75FA-5C4A-8CAB-25AA01DF6620}"/>
              </a:ext>
            </a:extLst>
          </p:cNvPr>
          <p:cNvSpPr>
            <a:spLocks noGrp="1"/>
          </p:cNvSpPr>
          <p:nvPr>
            <p:ph type="dt" sz="half" idx="10"/>
          </p:nvPr>
        </p:nvSpPr>
        <p:spPr/>
        <p:txBody>
          <a:bodyPr/>
          <a:lstStyle/>
          <a:p>
            <a:pPr algn="ctr"/>
            <a:r>
              <a:rPr lang="en-GB"/>
              <a:t>www.what0-18.nhs.uk</a:t>
            </a:r>
            <a:endParaRPr lang="en-GB" dirty="0"/>
          </a:p>
        </p:txBody>
      </p:sp>
      <p:sp>
        <p:nvSpPr>
          <p:cNvPr id="5" name="Footer Placeholder 4">
            <a:extLst>
              <a:ext uri="{FF2B5EF4-FFF2-40B4-BE49-F238E27FC236}">
                <a16:creationId xmlns:a16="http://schemas.microsoft.com/office/drawing/2014/main" id="{B44ED8F6-71DB-1443-86F2-9219C441DB3A}"/>
              </a:ext>
            </a:extLst>
          </p:cNvPr>
          <p:cNvSpPr>
            <a:spLocks noGrp="1"/>
          </p:cNvSpPr>
          <p:nvPr>
            <p:ph type="ftr" sz="quarter" idx="11"/>
          </p:nvPr>
        </p:nvSpPr>
        <p:spPr/>
        <p:txBody>
          <a:bodyPr/>
          <a:lstStyle/>
          <a:p>
            <a:r>
              <a:rPr lang="en-GB" dirty="0"/>
              <a:t>Name:</a:t>
            </a:r>
          </a:p>
        </p:txBody>
      </p:sp>
      <p:sp>
        <p:nvSpPr>
          <p:cNvPr id="6" name="Slide Number Placeholder 5">
            <a:extLst>
              <a:ext uri="{FF2B5EF4-FFF2-40B4-BE49-F238E27FC236}">
                <a16:creationId xmlns:a16="http://schemas.microsoft.com/office/drawing/2014/main" id="{FE4DCE7C-0AC9-D842-AB4E-09948D9D6A23}"/>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202113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09D18-26E8-A047-A80E-3E9AE5E7FD86}"/>
              </a:ext>
            </a:extLst>
          </p:cNvPr>
          <p:cNvSpPr>
            <a:spLocks noGrp="1"/>
          </p:cNvSpPr>
          <p:nvPr>
            <p:ph type="title" orient="vert"/>
          </p:nvPr>
        </p:nvSpPr>
        <p:spPr>
          <a:xfrm>
            <a:off x="8724900" y="1515291"/>
            <a:ext cx="2628900" cy="466167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D4675-5360-7048-B718-E1C357BAEB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B3C7B4F-F182-1C46-94AE-2DBD712780E2}"/>
              </a:ext>
            </a:extLst>
          </p:cNvPr>
          <p:cNvSpPr>
            <a:spLocks noGrp="1"/>
          </p:cNvSpPr>
          <p:nvPr>
            <p:ph type="dt" sz="half" idx="10"/>
          </p:nvPr>
        </p:nvSpPr>
        <p:spPr/>
        <p:txBody>
          <a:bodyPr/>
          <a:lstStyle/>
          <a:p>
            <a:pPr algn="ctr"/>
            <a:r>
              <a:rPr lang="en-GB"/>
              <a:t>www.what0-18.nhs.uk</a:t>
            </a:r>
            <a:endParaRPr lang="en-GB" dirty="0"/>
          </a:p>
        </p:txBody>
      </p:sp>
      <p:sp>
        <p:nvSpPr>
          <p:cNvPr id="5" name="Footer Placeholder 4">
            <a:extLst>
              <a:ext uri="{FF2B5EF4-FFF2-40B4-BE49-F238E27FC236}">
                <a16:creationId xmlns:a16="http://schemas.microsoft.com/office/drawing/2014/main" id="{ED96590C-BED3-2240-A1EE-21E5E8104305}"/>
              </a:ext>
            </a:extLst>
          </p:cNvPr>
          <p:cNvSpPr>
            <a:spLocks noGrp="1"/>
          </p:cNvSpPr>
          <p:nvPr>
            <p:ph type="ftr" sz="quarter" idx="11"/>
          </p:nvPr>
        </p:nvSpPr>
        <p:spPr/>
        <p:txBody>
          <a:bodyPr/>
          <a:lstStyle/>
          <a:p>
            <a:r>
              <a:rPr lang="en-GB" dirty="0"/>
              <a:t>Name:</a:t>
            </a:r>
          </a:p>
        </p:txBody>
      </p:sp>
      <p:sp>
        <p:nvSpPr>
          <p:cNvPr id="6" name="Slide Number Placeholder 5">
            <a:extLst>
              <a:ext uri="{FF2B5EF4-FFF2-40B4-BE49-F238E27FC236}">
                <a16:creationId xmlns:a16="http://schemas.microsoft.com/office/drawing/2014/main" id="{0EEC8950-6065-544C-9FC7-9682A2DEA477}"/>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147907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C33CA4-732D-47A5-AC1E-8143B7A64209}" type="datetimeFigureOut">
              <a:rPr lang="en-GB" smtClean="0"/>
              <a:pPr/>
              <a:t>30/12/2018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ADC02-5276-420F-8AA8-35A924E62E6E}" type="slidenum">
              <a:rPr lang="en-GB" smtClean="0"/>
              <a:pPr/>
              <a:t>‹#›</a:t>
            </a:fld>
            <a:endParaRPr lang="en-GB"/>
          </a:p>
        </p:txBody>
      </p:sp>
    </p:spTree>
    <p:extLst>
      <p:ext uri="{BB962C8B-B14F-4D97-AF65-F5344CB8AC3E}">
        <p14:creationId xmlns:p14="http://schemas.microsoft.com/office/powerpoint/2010/main" val="35059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EACF-DA44-EE47-8364-9D76EBE1174D}"/>
              </a:ext>
            </a:extLst>
          </p:cNvPr>
          <p:cNvSpPr>
            <a:spLocks noGrp="1"/>
          </p:cNvSpPr>
          <p:nvPr>
            <p:ph type="title"/>
          </p:nvPr>
        </p:nvSpPr>
        <p:spPr>
          <a:xfrm>
            <a:off x="838200" y="365125"/>
            <a:ext cx="854093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2E38C4-9C2E-1846-B2F0-A81E93896D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38989-F30E-464E-AAFB-1AC5EC515F5C}"/>
              </a:ext>
            </a:extLst>
          </p:cNvPr>
          <p:cNvSpPr>
            <a:spLocks noGrp="1"/>
          </p:cNvSpPr>
          <p:nvPr>
            <p:ph type="dt" sz="half" idx="10"/>
          </p:nvPr>
        </p:nvSpPr>
        <p:spPr/>
        <p:txBody>
          <a:bodyPr/>
          <a:lstStyle/>
          <a:p>
            <a:pPr algn="ctr"/>
            <a:r>
              <a:rPr lang="en-GB"/>
              <a:t>www.what0-18.nhs.uk</a:t>
            </a:r>
            <a:endParaRPr lang="en-GB" dirty="0"/>
          </a:p>
        </p:txBody>
      </p:sp>
      <p:sp>
        <p:nvSpPr>
          <p:cNvPr id="5" name="Footer Placeholder 4">
            <a:extLst>
              <a:ext uri="{FF2B5EF4-FFF2-40B4-BE49-F238E27FC236}">
                <a16:creationId xmlns:a16="http://schemas.microsoft.com/office/drawing/2014/main" id="{6F854013-03A7-3F4C-8060-C88ABD6A3A80}"/>
              </a:ext>
            </a:extLst>
          </p:cNvPr>
          <p:cNvSpPr>
            <a:spLocks noGrp="1"/>
          </p:cNvSpPr>
          <p:nvPr>
            <p:ph type="ftr" sz="quarter" idx="11"/>
          </p:nvPr>
        </p:nvSpPr>
        <p:spPr/>
        <p:txBody>
          <a:bodyPr/>
          <a:lstStyle/>
          <a:p>
            <a:r>
              <a:rPr lang="en-GB" dirty="0"/>
              <a:t>Name:</a:t>
            </a:r>
          </a:p>
        </p:txBody>
      </p:sp>
      <p:sp>
        <p:nvSpPr>
          <p:cNvPr id="6" name="Slide Number Placeholder 5">
            <a:extLst>
              <a:ext uri="{FF2B5EF4-FFF2-40B4-BE49-F238E27FC236}">
                <a16:creationId xmlns:a16="http://schemas.microsoft.com/office/drawing/2014/main" id="{D9163A9B-699F-014B-84CF-3A66C2432EAE}"/>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37072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88DA-8EB3-3543-BE47-2147F4436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D8B5C-C5C7-1C41-BEB9-C2F8BDB3A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E63973-8FDA-A544-8A6C-111AA6B81F58}"/>
              </a:ext>
            </a:extLst>
          </p:cNvPr>
          <p:cNvSpPr>
            <a:spLocks noGrp="1"/>
          </p:cNvSpPr>
          <p:nvPr>
            <p:ph type="dt" sz="half" idx="10"/>
          </p:nvPr>
        </p:nvSpPr>
        <p:spPr/>
        <p:txBody>
          <a:bodyPr/>
          <a:lstStyle/>
          <a:p>
            <a:pPr algn="ctr"/>
            <a:r>
              <a:rPr lang="en-GB"/>
              <a:t>www.what0-18.nhs.uk</a:t>
            </a:r>
            <a:endParaRPr lang="en-GB" dirty="0"/>
          </a:p>
        </p:txBody>
      </p:sp>
      <p:sp>
        <p:nvSpPr>
          <p:cNvPr id="5" name="Footer Placeholder 4">
            <a:extLst>
              <a:ext uri="{FF2B5EF4-FFF2-40B4-BE49-F238E27FC236}">
                <a16:creationId xmlns:a16="http://schemas.microsoft.com/office/drawing/2014/main" id="{B5D37124-34CE-F149-9EA9-BBB328DEE755}"/>
              </a:ext>
            </a:extLst>
          </p:cNvPr>
          <p:cNvSpPr>
            <a:spLocks noGrp="1"/>
          </p:cNvSpPr>
          <p:nvPr>
            <p:ph type="ftr" sz="quarter" idx="11"/>
          </p:nvPr>
        </p:nvSpPr>
        <p:spPr/>
        <p:txBody>
          <a:bodyPr/>
          <a:lstStyle/>
          <a:p>
            <a:r>
              <a:rPr lang="en-GB" dirty="0"/>
              <a:t>Name:</a:t>
            </a:r>
          </a:p>
        </p:txBody>
      </p:sp>
      <p:sp>
        <p:nvSpPr>
          <p:cNvPr id="6" name="Slide Number Placeholder 5">
            <a:extLst>
              <a:ext uri="{FF2B5EF4-FFF2-40B4-BE49-F238E27FC236}">
                <a16:creationId xmlns:a16="http://schemas.microsoft.com/office/drawing/2014/main" id="{E752B1FF-D6C4-B549-BD09-7E8AB94761B4}"/>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80323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9AD0-958B-764C-B27E-7E68F94CD4F6}"/>
              </a:ext>
            </a:extLst>
          </p:cNvPr>
          <p:cNvSpPr>
            <a:spLocks noGrp="1"/>
          </p:cNvSpPr>
          <p:nvPr>
            <p:ph type="title"/>
          </p:nvPr>
        </p:nvSpPr>
        <p:spPr>
          <a:xfrm>
            <a:off x="838200" y="365125"/>
            <a:ext cx="8553994"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8BCCFF-D523-AD4D-91F2-10ADC7E2D6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562C696-5F27-DA4E-B448-4C895748D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47A3A-AA4C-4041-B160-04B02AEDFB0F}"/>
              </a:ext>
            </a:extLst>
          </p:cNvPr>
          <p:cNvSpPr>
            <a:spLocks noGrp="1"/>
          </p:cNvSpPr>
          <p:nvPr>
            <p:ph type="dt" sz="half" idx="10"/>
          </p:nvPr>
        </p:nvSpPr>
        <p:spPr/>
        <p:txBody>
          <a:bodyPr/>
          <a:lstStyle/>
          <a:p>
            <a:pPr algn="ctr"/>
            <a:r>
              <a:rPr lang="en-GB"/>
              <a:t>www.what0-18.nhs.uk</a:t>
            </a:r>
            <a:endParaRPr lang="en-GB" dirty="0"/>
          </a:p>
        </p:txBody>
      </p:sp>
      <p:sp>
        <p:nvSpPr>
          <p:cNvPr id="6" name="Footer Placeholder 5">
            <a:extLst>
              <a:ext uri="{FF2B5EF4-FFF2-40B4-BE49-F238E27FC236}">
                <a16:creationId xmlns:a16="http://schemas.microsoft.com/office/drawing/2014/main" id="{DE9F8439-0544-A648-8D36-B95D5EAC8A10}"/>
              </a:ext>
            </a:extLst>
          </p:cNvPr>
          <p:cNvSpPr>
            <a:spLocks noGrp="1"/>
          </p:cNvSpPr>
          <p:nvPr>
            <p:ph type="ftr" sz="quarter" idx="11"/>
          </p:nvPr>
        </p:nvSpPr>
        <p:spPr/>
        <p:txBody>
          <a:bodyPr/>
          <a:lstStyle/>
          <a:p>
            <a:r>
              <a:rPr lang="en-GB" dirty="0"/>
              <a:t>Name:</a:t>
            </a:r>
          </a:p>
        </p:txBody>
      </p:sp>
      <p:sp>
        <p:nvSpPr>
          <p:cNvPr id="7" name="Slide Number Placeholder 6">
            <a:extLst>
              <a:ext uri="{FF2B5EF4-FFF2-40B4-BE49-F238E27FC236}">
                <a16:creationId xmlns:a16="http://schemas.microsoft.com/office/drawing/2014/main" id="{D73DEB91-BE2C-074E-8C0F-5FFF603E6CC6}"/>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412076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86DE-D2F7-7249-A0DD-652036984ABC}"/>
              </a:ext>
            </a:extLst>
          </p:cNvPr>
          <p:cNvSpPr>
            <a:spLocks noGrp="1"/>
          </p:cNvSpPr>
          <p:nvPr>
            <p:ph type="title"/>
          </p:nvPr>
        </p:nvSpPr>
        <p:spPr>
          <a:xfrm>
            <a:off x="839788" y="365125"/>
            <a:ext cx="8604658"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232BF0-7F34-5B47-AF15-E4116239A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9ED1BB-4E55-3C4B-8464-13132F0BFF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2D46ECF-5BC5-2D4E-B2C7-9995B3DA7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DC996C-751F-944A-A0E1-28B20B76AD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66ADC2E-F50D-FC4F-BCDF-03F1AD4A9E83}"/>
              </a:ext>
            </a:extLst>
          </p:cNvPr>
          <p:cNvSpPr>
            <a:spLocks noGrp="1"/>
          </p:cNvSpPr>
          <p:nvPr>
            <p:ph type="dt" sz="half" idx="10"/>
          </p:nvPr>
        </p:nvSpPr>
        <p:spPr/>
        <p:txBody>
          <a:bodyPr/>
          <a:lstStyle/>
          <a:p>
            <a:pPr algn="ctr"/>
            <a:r>
              <a:rPr lang="en-GB"/>
              <a:t>www.what0-18.nhs.uk</a:t>
            </a:r>
            <a:endParaRPr lang="en-GB" dirty="0"/>
          </a:p>
        </p:txBody>
      </p:sp>
      <p:sp>
        <p:nvSpPr>
          <p:cNvPr id="8" name="Footer Placeholder 7">
            <a:extLst>
              <a:ext uri="{FF2B5EF4-FFF2-40B4-BE49-F238E27FC236}">
                <a16:creationId xmlns:a16="http://schemas.microsoft.com/office/drawing/2014/main" id="{88895DE7-D103-F64B-AE92-6C34FED2AD11}"/>
              </a:ext>
            </a:extLst>
          </p:cNvPr>
          <p:cNvSpPr>
            <a:spLocks noGrp="1"/>
          </p:cNvSpPr>
          <p:nvPr>
            <p:ph type="ftr" sz="quarter" idx="11"/>
          </p:nvPr>
        </p:nvSpPr>
        <p:spPr/>
        <p:txBody>
          <a:bodyPr/>
          <a:lstStyle/>
          <a:p>
            <a:r>
              <a:rPr lang="en-GB" dirty="0"/>
              <a:t>Name:</a:t>
            </a:r>
          </a:p>
        </p:txBody>
      </p:sp>
      <p:sp>
        <p:nvSpPr>
          <p:cNvPr id="9" name="Slide Number Placeholder 8">
            <a:extLst>
              <a:ext uri="{FF2B5EF4-FFF2-40B4-BE49-F238E27FC236}">
                <a16:creationId xmlns:a16="http://schemas.microsoft.com/office/drawing/2014/main" id="{EA50D849-35D0-474D-9530-BB0A1EA8CE51}"/>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3404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1B6-9EB8-9045-862C-DA9099C2B0AB}"/>
              </a:ext>
            </a:extLst>
          </p:cNvPr>
          <p:cNvSpPr>
            <a:spLocks noGrp="1"/>
          </p:cNvSpPr>
          <p:nvPr>
            <p:ph type="title"/>
          </p:nvPr>
        </p:nvSpPr>
        <p:spPr>
          <a:xfrm>
            <a:off x="838200" y="365125"/>
            <a:ext cx="8540931" cy="1325563"/>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4C4F1D5-CAF4-614D-A1EF-A98B8195970E}"/>
              </a:ext>
            </a:extLst>
          </p:cNvPr>
          <p:cNvSpPr>
            <a:spLocks noGrp="1"/>
          </p:cNvSpPr>
          <p:nvPr>
            <p:ph type="dt" sz="half" idx="10"/>
          </p:nvPr>
        </p:nvSpPr>
        <p:spPr/>
        <p:txBody>
          <a:bodyPr/>
          <a:lstStyle/>
          <a:p>
            <a:r>
              <a:rPr lang="en-GB"/>
              <a:t>www.what0-18.nhs.uk</a:t>
            </a:r>
            <a:endParaRPr lang="en-GB" dirty="0"/>
          </a:p>
        </p:txBody>
      </p:sp>
      <p:sp>
        <p:nvSpPr>
          <p:cNvPr id="4" name="Footer Placeholder 3">
            <a:extLst>
              <a:ext uri="{FF2B5EF4-FFF2-40B4-BE49-F238E27FC236}">
                <a16:creationId xmlns:a16="http://schemas.microsoft.com/office/drawing/2014/main" id="{4F2D405A-97D9-B84E-B734-45CF5A3C5FB3}"/>
              </a:ext>
            </a:extLst>
          </p:cNvPr>
          <p:cNvSpPr>
            <a:spLocks noGrp="1"/>
          </p:cNvSpPr>
          <p:nvPr>
            <p:ph type="ftr" sz="quarter" idx="11"/>
          </p:nvPr>
        </p:nvSpPr>
        <p:spPr/>
        <p:txBody>
          <a:bodyPr/>
          <a:lstStyle/>
          <a:p>
            <a:r>
              <a:rPr lang="en-GB" dirty="0"/>
              <a:t>Name:</a:t>
            </a:r>
          </a:p>
        </p:txBody>
      </p:sp>
      <p:sp>
        <p:nvSpPr>
          <p:cNvPr id="5" name="Slide Number Placeholder 4">
            <a:extLst>
              <a:ext uri="{FF2B5EF4-FFF2-40B4-BE49-F238E27FC236}">
                <a16:creationId xmlns:a16="http://schemas.microsoft.com/office/drawing/2014/main" id="{BB79A27E-0B29-674C-8280-B279F24A0EB8}"/>
              </a:ext>
            </a:extLst>
          </p:cNvPr>
          <p:cNvSpPr>
            <a:spLocks noGrp="1"/>
          </p:cNvSpPr>
          <p:nvPr>
            <p:ph type="sldNum" sz="quarter" idx="12"/>
          </p:nvPr>
        </p:nvSpPr>
        <p:spPr/>
        <p:txBody>
          <a:bodyPr/>
          <a:lstStyle/>
          <a:p>
            <a:r>
              <a:rPr lang="en-GB" dirty="0" err="1"/>
              <a:t>www.h-yp.co.uk</a:t>
            </a:r>
            <a:endParaRPr lang="en-GB" dirty="0"/>
          </a:p>
        </p:txBody>
      </p:sp>
    </p:spTree>
    <p:extLst>
      <p:ext uri="{BB962C8B-B14F-4D97-AF65-F5344CB8AC3E}">
        <p14:creationId xmlns:p14="http://schemas.microsoft.com/office/powerpoint/2010/main" val="19504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61339-E9FA-2F4F-BC64-7F945A1488FE}"/>
              </a:ext>
            </a:extLst>
          </p:cNvPr>
          <p:cNvSpPr>
            <a:spLocks noGrp="1"/>
          </p:cNvSpPr>
          <p:nvPr>
            <p:ph type="dt" sz="half" idx="10"/>
          </p:nvPr>
        </p:nvSpPr>
        <p:spPr/>
        <p:txBody>
          <a:bodyPr/>
          <a:lstStyle/>
          <a:p>
            <a:pPr algn="ctr"/>
            <a:r>
              <a:rPr lang="en-GB"/>
              <a:t>www.what0-18.nhs.uk</a:t>
            </a:r>
            <a:endParaRPr lang="en-GB" dirty="0"/>
          </a:p>
        </p:txBody>
      </p:sp>
      <p:sp>
        <p:nvSpPr>
          <p:cNvPr id="3" name="Footer Placeholder 2">
            <a:extLst>
              <a:ext uri="{FF2B5EF4-FFF2-40B4-BE49-F238E27FC236}">
                <a16:creationId xmlns:a16="http://schemas.microsoft.com/office/drawing/2014/main" id="{985B27AD-28F7-314F-B97D-9506F4A9F5FE}"/>
              </a:ext>
            </a:extLst>
          </p:cNvPr>
          <p:cNvSpPr>
            <a:spLocks noGrp="1"/>
          </p:cNvSpPr>
          <p:nvPr>
            <p:ph type="ftr" sz="quarter" idx="11"/>
          </p:nvPr>
        </p:nvSpPr>
        <p:spPr/>
        <p:txBody>
          <a:bodyPr/>
          <a:lstStyle/>
          <a:p>
            <a:r>
              <a:rPr lang="en-GB" dirty="0"/>
              <a:t>Name:</a:t>
            </a:r>
          </a:p>
        </p:txBody>
      </p:sp>
      <p:sp>
        <p:nvSpPr>
          <p:cNvPr id="4" name="Slide Number Placeholder 3">
            <a:extLst>
              <a:ext uri="{FF2B5EF4-FFF2-40B4-BE49-F238E27FC236}">
                <a16:creationId xmlns:a16="http://schemas.microsoft.com/office/drawing/2014/main" id="{8531DAA6-41C8-484F-9B36-092423A8EB78}"/>
              </a:ext>
            </a:extLst>
          </p:cNvPr>
          <p:cNvSpPr>
            <a:spLocks noGrp="1"/>
          </p:cNvSpPr>
          <p:nvPr>
            <p:ph type="sldNum" sz="quarter" idx="12"/>
          </p:nvPr>
        </p:nvSpPr>
        <p:spPr/>
        <p:txBody>
          <a:bodyPr/>
          <a:lstStyle>
            <a:lvl1pPr algn="ctr">
              <a:defRPr/>
            </a:lvl1pPr>
          </a:lstStyle>
          <a:p>
            <a:r>
              <a:rPr lang="en-GB" dirty="0" err="1"/>
              <a:t>www.h-yp.co.uk</a:t>
            </a:r>
            <a:endParaRPr lang="en-GB" dirty="0"/>
          </a:p>
        </p:txBody>
      </p:sp>
    </p:spTree>
    <p:extLst>
      <p:ext uri="{BB962C8B-B14F-4D97-AF65-F5344CB8AC3E}">
        <p14:creationId xmlns:p14="http://schemas.microsoft.com/office/powerpoint/2010/main" val="424009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6E85-EF67-A641-BB0B-3BE870192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061E566-919E-7E4B-939E-BCF3E126A3E0}"/>
              </a:ext>
            </a:extLst>
          </p:cNvPr>
          <p:cNvSpPr>
            <a:spLocks noGrp="1"/>
          </p:cNvSpPr>
          <p:nvPr>
            <p:ph idx="1"/>
          </p:nvPr>
        </p:nvSpPr>
        <p:spPr>
          <a:xfrm>
            <a:off x="5181600" y="14827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8360E1DF-B6FF-F041-9127-CCD792104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1029F-B63F-B946-8A7D-0CDDDEA6EF83}"/>
              </a:ext>
            </a:extLst>
          </p:cNvPr>
          <p:cNvSpPr>
            <a:spLocks noGrp="1"/>
          </p:cNvSpPr>
          <p:nvPr>
            <p:ph type="dt" sz="half" idx="10"/>
          </p:nvPr>
        </p:nvSpPr>
        <p:spPr/>
        <p:txBody>
          <a:bodyPr/>
          <a:lstStyle/>
          <a:p>
            <a:pPr algn="ctr"/>
            <a:r>
              <a:rPr lang="en-GB"/>
              <a:t>www.what0-18.nhs.uk</a:t>
            </a:r>
            <a:endParaRPr lang="en-GB" dirty="0"/>
          </a:p>
        </p:txBody>
      </p:sp>
      <p:sp>
        <p:nvSpPr>
          <p:cNvPr id="6" name="Footer Placeholder 5">
            <a:extLst>
              <a:ext uri="{FF2B5EF4-FFF2-40B4-BE49-F238E27FC236}">
                <a16:creationId xmlns:a16="http://schemas.microsoft.com/office/drawing/2014/main" id="{E1496598-0352-E047-85E7-02340FFE9D2F}"/>
              </a:ext>
            </a:extLst>
          </p:cNvPr>
          <p:cNvSpPr>
            <a:spLocks noGrp="1"/>
          </p:cNvSpPr>
          <p:nvPr>
            <p:ph type="ftr" sz="quarter" idx="11"/>
          </p:nvPr>
        </p:nvSpPr>
        <p:spPr/>
        <p:txBody>
          <a:bodyPr/>
          <a:lstStyle/>
          <a:p>
            <a:r>
              <a:rPr lang="en-GB" dirty="0"/>
              <a:t>Name:</a:t>
            </a:r>
          </a:p>
        </p:txBody>
      </p:sp>
      <p:sp>
        <p:nvSpPr>
          <p:cNvPr id="7" name="Slide Number Placeholder 6">
            <a:extLst>
              <a:ext uri="{FF2B5EF4-FFF2-40B4-BE49-F238E27FC236}">
                <a16:creationId xmlns:a16="http://schemas.microsoft.com/office/drawing/2014/main" id="{090BA31E-2A09-BE46-A7CC-33834A0EBCFB}"/>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275456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9E1-AE26-2047-835A-ECAF7FED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61C0FE-E5FA-3043-AFC3-D8D54C5C8CE6}"/>
              </a:ext>
            </a:extLst>
          </p:cNvPr>
          <p:cNvSpPr>
            <a:spLocks noGrp="1"/>
          </p:cNvSpPr>
          <p:nvPr>
            <p:ph type="pic" idx="1"/>
          </p:nvPr>
        </p:nvSpPr>
        <p:spPr>
          <a:xfrm>
            <a:off x="5181600" y="1482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F0904059-242E-E648-A688-437D6260F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44F84A-9BC7-5148-B0BD-A015900B7CAA}"/>
              </a:ext>
            </a:extLst>
          </p:cNvPr>
          <p:cNvSpPr>
            <a:spLocks noGrp="1"/>
          </p:cNvSpPr>
          <p:nvPr>
            <p:ph type="dt" sz="half" idx="10"/>
          </p:nvPr>
        </p:nvSpPr>
        <p:spPr/>
        <p:txBody>
          <a:bodyPr/>
          <a:lstStyle/>
          <a:p>
            <a:pPr algn="ctr"/>
            <a:r>
              <a:rPr lang="en-GB"/>
              <a:t>www.what0-18.nhs.uk</a:t>
            </a:r>
            <a:endParaRPr lang="en-GB" dirty="0"/>
          </a:p>
        </p:txBody>
      </p:sp>
      <p:sp>
        <p:nvSpPr>
          <p:cNvPr id="6" name="Footer Placeholder 5">
            <a:extLst>
              <a:ext uri="{FF2B5EF4-FFF2-40B4-BE49-F238E27FC236}">
                <a16:creationId xmlns:a16="http://schemas.microsoft.com/office/drawing/2014/main" id="{444D3AC7-57DE-434A-B6F6-C04AB6BEEB0E}"/>
              </a:ext>
            </a:extLst>
          </p:cNvPr>
          <p:cNvSpPr>
            <a:spLocks noGrp="1"/>
          </p:cNvSpPr>
          <p:nvPr>
            <p:ph type="ftr" sz="quarter" idx="11"/>
          </p:nvPr>
        </p:nvSpPr>
        <p:spPr/>
        <p:txBody>
          <a:bodyPr/>
          <a:lstStyle/>
          <a:p>
            <a:r>
              <a:rPr lang="en-GB" dirty="0"/>
              <a:t>Name:</a:t>
            </a:r>
          </a:p>
        </p:txBody>
      </p:sp>
      <p:sp>
        <p:nvSpPr>
          <p:cNvPr id="7" name="Slide Number Placeholder 6">
            <a:extLst>
              <a:ext uri="{FF2B5EF4-FFF2-40B4-BE49-F238E27FC236}">
                <a16:creationId xmlns:a16="http://schemas.microsoft.com/office/drawing/2014/main" id="{B846EEC2-6A90-5741-8DF5-CDE2717D831C}"/>
              </a:ext>
            </a:extLst>
          </p:cNvPr>
          <p:cNvSpPr>
            <a:spLocks noGrp="1"/>
          </p:cNvSpPr>
          <p:nvPr>
            <p:ph type="sldNum" sz="quarter" idx="12"/>
          </p:nvPr>
        </p:nvSpPr>
        <p:spPr/>
        <p:txBody>
          <a:bodyPr/>
          <a:lstStyle/>
          <a:p>
            <a:pPr algn="ctr"/>
            <a:r>
              <a:rPr lang="en-GB" dirty="0" err="1"/>
              <a:t>www.h-yp.co.uk</a:t>
            </a:r>
            <a:endParaRPr lang="en-GB" dirty="0"/>
          </a:p>
        </p:txBody>
      </p:sp>
    </p:spTree>
    <p:extLst>
      <p:ext uri="{BB962C8B-B14F-4D97-AF65-F5344CB8AC3E}">
        <p14:creationId xmlns:p14="http://schemas.microsoft.com/office/powerpoint/2010/main" val="11780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843">
              <a:srgbClr val="ADC1E5"/>
            </a:gs>
            <a:gs pos="71687">
              <a:srgbClr val="AEC2E5"/>
            </a:gs>
            <a:gs pos="69375">
              <a:srgbClr val="B0C4E6"/>
            </a:gs>
            <a:gs pos="64750">
              <a:srgbClr val="B5C7E7"/>
            </a:gs>
            <a:gs pos="55500">
              <a:srgbClr val="BECEEA"/>
            </a:gs>
            <a:gs pos="37000">
              <a:srgbClr val="D1DCF0"/>
            </a:gs>
            <a:gs pos="23000">
              <a:schemeClr val="bg1"/>
            </a:gs>
            <a:gs pos="74000">
              <a:schemeClr val="accent1">
                <a:lumMod val="45000"/>
                <a:lumOff val="55000"/>
              </a:schemeClr>
            </a:gs>
            <a:gs pos="73000">
              <a:schemeClr val="accent1">
                <a:lumMod val="45000"/>
                <a:lumOff val="55000"/>
              </a:schemeClr>
            </a:gs>
            <a:gs pos="83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DF229-2220-9A44-8010-331CB70AEFCA}"/>
              </a:ext>
            </a:extLst>
          </p:cNvPr>
          <p:cNvSpPr>
            <a:spLocks noGrp="1"/>
          </p:cNvSpPr>
          <p:nvPr>
            <p:ph type="title"/>
          </p:nvPr>
        </p:nvSpPr>
        <p:spPr>
          <a:xfrm>
            <a:off x="838200" y="365125"/>
            <a:ext cx="8606246"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236873F-B196-3047-87E2-4EA23F721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91CAC1-8D25-6144-8982-CBA301DFA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GB"/>
              <a:t>www.what0-18.nhs.uk</a:t>
            </a:r>
            <a:endParaRPr lang="en-GB" dirty="0"/>
          </a:p>
        </p:txBody>
      </p:sp>
      <p:sp>
        <p:nvSpPr>
          <p:cNvPr id="5" name="Footer Placeholder 4">
            <a:extLst>
              <a:ext uri="{FF2B5EF4-FFF2-40B4-BE49-F238E27FC236}">
                <a16:creationId xmlns:a16="http://schemas.microsoft.com/office/drawing/2014/main" id="{C7CCAB41-C98F-674C-86ED-77351833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Name:</a:t>
            </a:r>
          </a:p>
        </p:txBody>
      </p:sp>
      <p:sp>
        <p:nvSpPr>
          <p:cNvPr id="6" name="Slide Number Placeholder 5">
            <a:extLst>
              <a:ext uri="{FF2B5EF4-FFF2-40B4-BE49-F238E27FC236}">
                <a16:creationId xmlns:a16="http://schemas.microsoft.com/office/drawing/2014/main" id="{0123E9A4-4440-9A44-95F7-46669EFD0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GB" dirty="0" err="1"/>
              <a:t>www.h-yp.co.uk</a:t>
            </a:r>
            <a:endParaRPr lang="en-GB" dirty="0"/>
          </a:p>
        </p:txBody>
      </p:sp>
      <p:pic>
        <p:nvPicPr>
          <p:cNvPr id="8" name="Picture 7">
            <a:extLst>
              <a:ext uri="{FF2B5EF4-FFF2-40B4-BE49-F238E27FC236}">
                <a16:creationId xmlns:a16="http://schemas.microsoft.com/office/drawing/2014/main" id="{5DF0FCEA-C2D8-AA48-B881-A828913FAFF0}"/>
              </a:ext>
            </a:extLst>
          </p:cNvPr>
          <p:cNvPicPr>
            <a:picLocks noChangeAspect="1"/>
          </p:cNvPicPr>
          <p:nvPr userDrawn="1"/>
        </p:nvPicPr>
        <p:blipFill>
          <a:blip r:embed="rId14"/>
          <a:stretch>
            <a:fillRect/>
          </a:stretch>
        </p:blipFill>
        <p:spPr>
          <a:xfrm>
            <a:off x="10442799" y="90488"/>
            <a:ext cx="1657760" cy="892640"/>
          </a:xfrm>
          <a:prstGeom prst="rect">
            <a:avLst/>
          </a:prstGeom>
        </p:spPr>
      </p:pic>
    </p:spTree>
    <p:extLst>
      <p:ext uri="{BB962C8B-B14F-4D97-AF65-F5344CB8AC3E}">
        <p14:creationId xmlns:p14="http://schemas.microsoft.com/office/powerpoint/2010/main" val="273931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piernetwork.org/guidelines.html" TargetMode="Externa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hyperlink" Target="http://www.cochrane.org/CD004872/ARI_the-effect-of-short-duration-versus-standard-duration-antibiotic-therapy-for-streptococcal-throat-infection-in-childr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hat0-18.nhs.uk/professionals/hospital-staff/safety-netting-documents-parents/sore-throat-advice-she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ncbi.nlm.nih.gov/pubmed/2919199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hat0-18.nhs.uk/professionals/hospital-staff/safety-netting-documents-parents/earacheotitis-media-advice-shee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hat0-18.nhs.uk/professionals/gp-primary-care-staff/safety-netting-documents-parents/coughcold-children-1-year-and-over-advice-shee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ort.nhs.uk/Media/Guidelines/Sepsis-quick-reference-guid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avid.james@uhs.nhs.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alan.charters@porthosp.nhs.uk"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971" y="2479970"/>
            <a:ext cx="10566399" cy="2059986"/>
          </a:xfrm>
        </p:spPr>
        <p:txBody>
          <a:bodyPr>
            <a:normAutofit/>
          </a:bodyPr>
          <a:lstStyle/>
          <a:p>
            <a:r>
              <a:rPr lang="en-GB" dirty="0"/>
              <a:t>Respiratory tract infections in children</a:t>
            </a:r>
          </a:p>
        </p:txBody>
      </p:sp>
    </p:spTree>
    <p:extLst>
      <p:ext uri="{BB962C8B-B14F-4D97-AF65-F5344CB8AC3E}">
        <p14:creationId xmlns:p14="http://schemas.microsoft.com/office/powerpoint/2010/main" val="365092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77FE72-F10A-49A3-A633-62E6478623EC}"/>
              </a:ext>
            </a:extLst>
          </p:cNvPr>
          <p:cNvPicPr>
            <a:picLocks noChangeAspect="1"/>
          </p:cNvPicPr>
          <p:nvPr/>
        </p:nvPicPr>
        <p:blipFill>
          <a:blip r:embed="rId2"/>
          <a:stretch>
            <a:fillRect/>
          </a:stretch>
        </p:blipFill>
        <p:spPr>
          <a:xfrm>
            <a:off x="1905001" y="76200"/>
            <a:ext cx="7954645" cy="6027092"/>
          </a:xfrm>
          <a:prstGeom prst="rect">
            <a:avLst/>
          </a:prstGeom>
        </p:spPr>
      </p:pic>
      <p:sp>
        <p:nvSpPr>
          <p:cNvPr id="5" name="TextBox 4">
            <a:extLst>
              <a:ext uri="{FF2B5EF4-FFF2-40B4-BE49-F238E27FC236}">
                <a16:creationId xmlns:a16="http://schemas.microsoft.com/office/drawing/2014/main" id="{38D9546F-7D13-4AF0-8EE3-3C23D6E442F0}"/>
              </a:ext>
            </a:extLst>
          </p:cNvPr>
          <p:cNvSpPr txBox="1"/>
          <p:nvPr/>
        </p:nvSpPr>
        <p:spPr>
          <a:xfrm>
            <a:off x="3048000" y="6139645"/>
            <a:ext cx="6096000" cy="646331"/>
          </a:xfrm>
          <a:prstGeom prst="rect">
            <a:avLst/>
          </a:prstGeom>
          <a:noFill/>
        </p:spPr>
        <p:txBody>
          <a:bodyPr wrap="square" rtlCol="0">
            <a:spAutoFit/>
          </a:bodyPr>
          <a:lstStyle/>
          <a:p>
            <a:pPr algn="ctr"/>
            <a:r>
              <a:rPr lang="en-GB" dirty="0">
                <a:solidFill>
                  <a:schemeClr val="tx2"/>
                </a:solidFill>
              </a:rPr>
              <a:t>Little P et al. Open randomised trial of prescribing strategies in</a:t>
            </a:r>
          </a:p>
          <a:p>
            <a:pPr algn="ctr"/>
            <a:r>
              <a:rPr lang="en-GB" dirty="0">
                <a:solidFill>
                  <a:schemeClr val="tx2"/>
                </a:solidFill>
              </a:rPr>
              <a:t>managing sore throat. BMJ 1997</a:t>
            </a:r>
          </a:p>
        </p:txBody>
      </p:sp>
      <p:sp>
        <p:nvSpPr>
          <p:cNvPr id="6" name="TextBox 5">
            <a:extLst>
              <a:ext uri="{FF2B5EF4-FFF2-40B4-BE49-F238E27FC236}">
                <a16:creationId xmlns:a16="http://schemas.microsoft.com/office/drawing/2014/main" id="{E6E97A47-3958-4F3D-A7BD-02F93A3C5D97}"/>
              </a:ext>
            </a:extLst>
          </p:cNvPr>
          <p:cNvSpPr txBox="1"/>
          <p:nvPr/>
        </p:nvSpPr>
        <p:spPr>
          <a:xfrm>
            <a:off x="1524000" y="4114800"/>
            <a:ext cx="1219200" cy="1477328"/>
          </a:xfrm>
          <a:prstGeom prst="rect">
            <a:avLst/>
          </a:prstGeom>
          <a:noFill/>
        </p:spPr>
        <p:txBody>
          <a:bodyPr wrap="square" rtlCol="0">
            <a:spAutoFit/>
          </a:bodyPr>
          <a:lstStyle/>
          <a:p>
            <a:r>
              <a:rPr lang="en-GB" b="1" dirty="0"/>
              <a:t>N=716, patients aged ≥4 years of age</a:t>
            </a:r>
          </a:p>
        </p:txBody>
      </p:sp>
      <p:sp>
        <p:nvSpPr>
          <p:cNvPr id="7" name="TextBox 6"/>
          <p:cNvSpPr txBox="1"/>
          <p:nvPr/>
        </p:nvSpPr>
        <p:spPr>
          <a:xfrm>
            <a:off x="890649" y="2569704"/>
            <a:ext cx="10450286" cy="707886"/>
          </a:xfrm>
          <a:prstGeom prst="rect">
            <a:avLst/>
          </a:prstGeom>
          <a:solidFill>
            <a:schemeClr val="bg1"/>
          </a:solidFill>
        </p:spPr>
        <p:txBody>
          <a:bodyPr wrap="square" rtlCol="0">
            <a:spAutoFit/>
          </a:bodyPr>
          <a:lstStyle/>
          <a:p>
            <a:pPr algn="ctr"/>
            <a:r>
              <a:rPr lang="en-GB" sz="4000" dirty="0">
                <a:solidFill>
                  <a:srgbClr val="FF0000"/>
                </a:solidFill>
              </a:rPr>
              <a:t>No difference in pain day 3 with antibiotics</a:t>
            </a:r>
          </a:p>
        </p:txBody>
      </p:sp>
    </p:spTree>
    <p:extLst>
      <p:ext uri="{BB962C8B-B14F-4D97-AF65-F5344CB8AC3E}">
        <p14:creationId xmlns:p14="http://schemas.microsoft.com/office/powerpoint/2010/main" val="11519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Risk of suppurative complications</a:t>
            </a:r>
          </a:p>
        </p:txBody>
      </p:sp>
      <p:sp>
        <p:nvSpPr>
          <p:cNvPr id="5" name="Content Placeholder 4"/>
          <p:cNvSpPr>
            <a:spLocks noGrp="1"/>
          </p:cNvSpPr>
          <p:nvPr>
            <p:ph sz="half" idx="2"/>
          </p:nvPr>
        </p:nvSpPr>
        <p:spPr>
          <a:xfrm>
            <a:off x="1146629" y="3952474"/>
            <a:ext cx="9927771" cy="1591076"/>
          </a:xfrm>
          <a:solidFill>
            <a:schemeClr val="bg1"/>
          </a:solidFill>
        </p:spPr>
        <p:txBody>
          <a:bodyPr>
            <a:noAutofit/>
          </a:bodyPr>
          <a:lstStyle/>
          <a:p>
            <a:pPr algn="ctr">
              <a:buNone/>
            </a:pPr>
            <a:r>
              <a:rPr lang="en-GB" sz="4000" dirty="0">
                <a:solidFill>
                  <a:srgbClr val="FF0000"/>
                </a:solidFill>
              </a:rPr>
              <a:t>To prevent an episode of quinsy, the NNT of acute sore throat with antibiotics is &gt;4000</a:t>
            </a:r>
          </a:p>
        </p:txBody>
      </p:sp>
      <p:sp>
        <p:nvSpPr>
          <p:cNvPr id="6" name="TextBox 5"/>
          <p:cNvSpPr txBox="1"/>
          <p:nvPr/>
        </p:nvSpPr>
        <p:spPr>
          <a:xfrm>
            <a:off x="6153150" y="5543550"/>
            <a:ext cx="3314700" cy="300082"/>
          </a:xfrm>
          <a:prstGeom prst="rect">
            <a:avLst/>
          </a:prstGeom>
          <a:noFill/>
        </p:spPr>
        <p:txBody>
          <a:bodyPr wrap="square" rtlCol="0">
            <a:spAutoFit/>
          </a:bodyPr>
          <a:lstStyle/>
          <a:p>
            <a:r>
              <a:rPr lang="en-GB" sz="1350" dirty="0">
                <a:solidFill>
                  <a:srgbClr val="002060"/>
                </a:solidFill>
              </a:rPr>
              <a:t>Peterson I at al. </a:t>
            </a:r>
            <a:r>
              <a:rPr lang="en-GB" sz="1350" i="1" dirty="0">
                <a:solidFill>
                  <a:srgbClr val="002060"/>
                </a:solidFill>
              </a:rPr>
              <a:t>BMJ</a:t>
            </a:r>
            <a:r>
              <a:rPr lang="en-GB" sz="1350" dirty="0">
                <a:solidFill>
                  <a:srgbClr val="002060"/>
                </a:solidFill>
              </a:rPr>
              <a:t>. 2007 Nov; 335:992-997</a:t>
            </a:r>
          </a:p>
        </p:txBody>
      </p:sp>
      <p:pic>
        <p:nvPicPr>
          <p:cNvPr id="7" name="Picture 6"/>
          <p:cNvPicPr>
            <a:picLocks noChangeAspect="1"/>
          </p:cNvPicPr>
          <p:nvPr/>
        </p:nvPicPr>
        <p:blipFill>
          <a:blip r:embed="rId2" cstate="print"/>
          <a:stretch>
            <a:fillRect/>
          </a:stretch>
        </p:blipFill>
        <p:spPr>
          <a:xfrm>
            <a:off x="2678089" y="2791188"/>
            <a:ext cx="6858000" cy="726340"/>
          </a:xfrm>
          <a:prstGeom prst="rect">
            <a:avLst/>
          </a:prstGeom>
        </p:spPr>
      </p:pic>
      <p:pic>
        <p:nvPicPr>
          <p:cNvPr id="8" name="Picture 7"/>
          <p:cNvPicPr>
            <a:picLocks noChangeAspect="1"/>
          </p:cNvPicPr>
          <p:nvPr/>
        </p:nvPicPr>
        <p:blipFill>
          <a:blip r:embed="rId3" cstate="print"/>
          <a:stretch>
            <a:fillRect/>
          </a:stretch>
        </p:blipFill>
        <p:spPr>
          <a:xfrm>
            <a:off x="2678089" y="2286002"/>
            <a:ext cx="6858000" cy="505187"/>
          </a:xfrm>
          <a:prstGeom prst="rect">
            <a:avLst/>
          </a:prstGeom>
        </p:spPr>
      </p:pic>
    </p:spTree>
    <p:extLst>
      <p:ext uri="{BB962C8B-B14F-4D97-AF65-F5344CB8AC3E}">
        <p14:creationId xmlns:p14="http://schemas.microsoft.com/office/powerpoint/2010/main" val="6852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0723"/>
            <a:ext cx="8553994" cy="1325563"/>
          </a:xfrm>
        </p:spPr>
        <p:txBody>
          <a:bodyPr/>
          <a:lstStyle/>
          <a:p>
            <a:r>
              <a:rPr lang="en-GB" dirty="0"/>
              <a:t>So – if most don’t need them how do we pick out the few that 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National recommendations </a:t>
            </a:r>
          </a:p>
        </p:txBody>
      </p:sp>
      <p:sp>
        <p:nvSpPr>
          <p:cNvPr id="6" name="Content Placeholder 5"/>
          <p:cNvSpPr>
            <a:spLocks noGrp="1"/>
          </p:cNvSpPr>
          <p:nvPr>
            <p:ph idx="1"/>
          </p:nvPr>
        </p:nvSpPr>
        <p:spPr>
          <a:xfrm>
            <a:off x="838200" y="1378856"/>
            <a:ext cx="10515600" cy="5225143"/>
          </a:xfrm>
        </p:spPr>
        <p:txBody>
          <a:bodyPr>
            <a:normAutofit/>
          </a:bodyPr>
          <a:lstStyle/>
          <a:p>
            <a:pPr>
              <a:buNone/>
            </a:pPr>
            <a:r>
              <a:rPr lang="en-GB" sz="3500" b="1" dirty="0" err="1">
                <a:solidFill>
                  <a:srgbClr val="FF0000"/>
                </a:solidFill>
              </a:rPr>
              <a:t>FeverPAIN</a:t>
            </a:r>
            <a:r>
              <a:rPr lang="en-GB" b="1" dirty="0"/>
              <a:t> criteria</a:t>
            </a:r>
          </a:p>
          <a:p>
            <a:r>
              <a:rPr lang="en-GB" b="1" dirty="0">
                <a:solidFill>
                  <a:srgbClr val="FF0000"/>
                </a:solidFill>
              </a:rPr>
              <a:t>F</a:t>
            </a:r>
            <a:r>
              <a:rPr lang="en-GB" dirty="0"/>
              <a:t>ever (during previous 24 hours)</a:t>
            </a:r>
          </a:p>
          <a:p>
            <a:r>
              <a:rPr lang="en-GB" b="1" dirty="0">
                <a:solidFill>
                  <a:srgbClr val="FF0000"/>
                </a:solidFill>
              </a:rPr>
              <a:t>P</a:t>
            </a:r>
            <a:r>
              <a:rPr lang="en-GB" dirty="0"/>
              <a:t>urulence (pus on tonsils)</a:t>
            </a:r>
          </a:p>
          <a:p>
            <a:r>
              <a:rPr lang="en-GB" b="1" dirty="0">
                <a:solidFill>
                  <a:srgbClr val="FF0000"/>
                </a:solidFill>
              </a:rPr>
              <a:t>A</a:t>
            </a:r>
            <a:r>
              <a:rPr lang="en-GB" dirty="0"/>
              <a:t>ttend rapidly (within 3 days after onset of symptoms)</a:t>
            </a:r>
          </a:p>
          <a:p>
            <a:r>
              <a:rPr lang="en-GB" dirty="0"/>
              <a:t>Severely </a:t>
            </a:r>
            <a:r>
              <a:rPr lang="en-GB" b="1" dirty="0">
                <a:solidFill>
                  <a:srgbClr val="FF0000"/>
                </a:solidFill>
              </a:rPr>
              <a:t>I</a:t>
            </a:r>
            <a:r>
              <a:rPr lang="en-GB" dirty="0"/>
              <a:t>nflamed tonsils</a:t>
            </a:r>
          </a:p>
          <a:p>
            <a:r>
              <a:rPr lang="en-GB" b="1" dirty="0">
                <a:solidFill>
                  <a:srgbClr val="FF0000"/>
                </a:solidFill>
              </a:rPr>
              <a:t>N</a:t>
            </a:r>
            <a:r>
              <a:rPr lang="en-GB" dirty="0"/>
              <a:t>o cough or </a:t>
            </a:r>
            <a:r>
              <a:rPr lang="en-GB" dirty="0" err="1"/>
              <a:t>coryza</a:t>
            </a:r>
            <a:endParaRPr lang="en-GB" dirty="0"/>
          </a:p>
          <a:p>
            <a:pPr>
              <a:buNone/>
            </a:pPr>
            <a:endParaRPr lang="en-GB" dirty="0"/>
          </a:p>
          <a:p>
            <a:r>
              <a:rPr lang="en-GB" dirty="0"/>
              <a:t>Each of the </a:t>
            </a:r>
            <a:r>
              <a:rPr lang="en-GB" dirty="0" err="1"/>
              <a:t>FeverPAIN</a:t>
            </a:r>
            <a:r>
              <a:rPr lang="en-GB" dirty="0"/>
              <a:t> criteria score 1 point (maximum score of 5). </a:t>
            </a:r>
          </a:p>
          <a:p>
            <a:r>
              <a:rPr lang="en-GB" dirty="0"/>
              <a:t>Higher scores suggest more severe symptoms and likely bacterial (streptococcal) cause. </a:t>
            </a:r>
          </a:p>
          <a:p>
            <a:pPr>
              <a:buNone/>
            </a:pPr>
            <a:endParaRPr lang="en-GB" dirty="0"/>
          </a:p>
        </p:txBody>
      </p:sp>
    </p:spTree>
    <p:extLst>
      <p:ext uri="{BB962C8B-B14F-4D97-AF65-F5344CB8AC3E}">
        <p14:creationId xmlns:p14="http://schemas.microsoft.com/office/powerpoint/2010/main" val="366498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FeverPAIN</a:t>
            </a:r>
            <a:r>
              <a:rPr lang="en-GB" dirty="0"/>
              <a:t> – what to do?</a:t>
            </a:r>
          </a:p>
        </p:txBody>
      </p:sp>
      <p:graphicFrame>
        <p:nvGraphicFramePr>
          <p:cNvPr id="4" name="Content Placeholder 3"/>
          <p:cNvGraphicFramePr>
            <a:graphicFrameLocks noGrp="1"/>
          </p:cNvGraphicFramePr>
          <p:nvPr>
            <p:ph idx="1"/>
          </p:nvPr>
        </p:nvGraphicFramePr>
        <p:xfrm>
          <a:off x="838200" y="1825625"/>
          <a:ext cx="10515600" cy="2926080"/>
        </p:xfrm>
        <a:graphic>
          <a:graphicData uri="http://schemas.openxmlformats.org/drawingml/2006/table">
            <a:tbl>
              <a:tblPr firstRow="1" bandRow="1">
                <a:tableStyleId>{5C22544A-7EE6-4342-B048-85BDC9FD1C3A}</a:tableStyleId>
              </a:tblPr>
              <a:tblGrid>
                <a:gridCol w="1484086">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5170714">
                  <a:extLst>
                    <a:ext uri="{9D8B030D-6E8A-4147-A177-3AD203B41FA5}">
                      <a16:colId xmlns:a16="http://schemas.microsoft.com/office/drawing/2014/main" val="20002"/>
                    </a:ext>
                  </a:extLst>
                </a:gridCol>
              </a:tblGrid>
              <a:tr h="370840">
                <a:tc>
                  <a:txBody>
                    <a:bodyPr/>
                    <a:lstStyle/>
                    <a:p>
                      <a:r>
                        <a:rPr lang="en-GB" sz="2400" dirty="0"/>
                        <a:t>Score</a:t>
                      </a:r>
                    </a:p>
                  </a:txBody>
                  <a:tcPr/>
                </a:tc>
                <a:tc>
                  <a:txBody>
                    <a:bodyPr/>
                    <a:lstStyle/>
                    <a:p>
                      <a:r>
                        <a:rPr lang="en-GB" sz="2400" dirty="0"/>
                        <a:t>What it means</a:t>
                      </a:r>
                    </a:p>
                  </a:txBody>
                  <a:tcPr/>
                </a:tc>
                <a:tc>
                  <a:txBody>
                    <a:bodyPr/>
                    <a:lstStyle/>
                    <a:p>
                      <a:r>
                        <a:rPr lang="en-GB" sz="2400" dirty="0"/>
                        <a:t>What to do</a:t>
                      </a:r>
                    </a:p>
                  </a:txBody>
                  <a:tcPr/>
                </a:tc>
                <a:extLst>
                  <a:ext uri="{0D108BD9-81ED-4DB2-BD59-A6C34878D82A}">
                    <a16:rowId xmlns:a16="http://schemas.microsoft.com/office/drawing/2014/main" val="10000"/>
                  </a:ext>
                </a:extLst>
              </a:tr>
              <a:tr h="370840">
                <a:tc>
                  <a:txBody>
                    <a:bodyPr/>
                    <a:lstStyle/>
                    <a:p>
                      <a:r>
                        <a:rPr lang="en-GB" sz="2400" dirty="0"/>
                        <a:t>0-1</a:t>
                      </a:r>
                    </a:p>
                  </a:txBody>
                  <a:tcPr>
                    <a:solidFill>
                      <a:schemeClr val="accent6">
                        <a:lumMod val="40000"/>
                        <a:lumOff val="60000"/>
                      </a:schemeClr>
                    </a:solidFill>
                  </a:tcPr>
                </a:tc>
                <a:tc>
                  <a:txBody>
                    <a:bodyPr/>
                    <a:lstStyle/>
                    <a:p>
                      <a:r>
                        <a:rPr lang="en-GB" sz="2400" dirty="0"/>
                        <a:t>13 to 18% likelihood of streptococcus</a:t>
                      </a:r>
                    </a:p>
                  </a:txBody>
                  <a:tcPr>
                    <a:solidFill>
                      <a:schemeClr val="accent6">
                        <a:lumMod val="40000"/>
                        <a:lumOff val="60000"/>
                      </a:schemeClr>
                    </a:solidFill>
                  </a:tcPr>
                </a:tc>
                <a:tc>
                  <a:txBody>
                    <a:bodyPr/>
                    <a:lstStyle/>
                    <a:p>
                      <a:r>
                        <a:rPr lang="en-GB" sz="2400" dirty="0"/>
                        <a:t>Reassure</a:t>
                      </a:r>
                      <a:r>
                        <a:rPr lang="en-GB" sz="2400" baseline="0" dirty="0"/>
                        <a:t> and safety net</a:t>
                      </a:r>
                      <a:endParaRPr lang="en-GB" sz="2400" dirty="0"/>
                    </a:p>
                  </a:txBody>
                  <a:tcPr>
                    <a:solidFill>
                      <a:schemeClr val="accent6">
                        <a:lumMod val="40000"/>
                        <a:lumOff val="60000"/>
                      </a:schemeClr>
                    </a:solidFill>
                  </a:tcPr>
                </a:tc>
                <a:extLst>
                  <a:ext uri="{0D108BD9-81ED-4DB2-BD59-A6C34878D82A}">
                    <a16:rowId xmlns:a16="http://schemas.microsoft.com/office/drawing/2014/main" val="10001"/>
                  </a:ext>
                </a:extLst>
              </a:tr>
              <a:tr h="733969">
                <a:tc>
                  <a:txBody>
                    <a:bodyPr/>
                    <a:lstStyle/>
                    <a:p>
                      <a:r>
                        <a:rPr lang="en-GB" sz="2400" dirty="0"/>
                        <a:t>2-3</a:t>
                      </a:r>
                    </a:p>
                  </a:txBody>
                  <a:tcPr>
                    <a:solidFill>
                      <a:schemeClr val="accent4">
                        <a:lumMod val="40000"/>
                        <a:lumOff val="60000"/>
                      </a:schemeClr>
                    </a:solidFill>
                  </a:tcPr>
                </a:tc>
                <a:tc>
                  <a:txBody>
                    <a:bodyPr/>
                    <a:lstStyle/>
                    <a:p>
                      <a:r>
                        <a:rPr lang="en-GB" sz="2400" dirty="0"/>
                        <a:t>34 to 40% likelihood of streptococcus</a:t>
                      </a:r>
                    </a:p>
                  </a:txBody>
                  <a:tcPr>
                    <a:solidFill>
                      <a:schemeClr val="accent4">
                        <a:lumMod val="40000"/>
                        <a:lumOff val="60000"/>
                      </a:schemeClr>
                    </a:solidFill>
                  </a:tcPr>
                </a:tc>
                <a:tc>
                  <a:txBody>
                    <a:bodyPr/>
                    <a:lstStyle/>
                    <a:p>
                      <a:r>
                        <a:rPr lang="en-GB" sz="2400" dirty="0"/>
                        <a:t>Consider 48 hour delayed prescription</a:t>
                      </a:r>
                      <a:r>
                        <a:rPr lang="en-GB" sz="2400" baseline="0" dirty="0"/>
                        <a:t> of reassure and safety net</a:t>
                      </a:r>
                      <a:endParaRPr lang="en-GB" sz="2400" dirty="0"/>
                    </a:p>
                  </a:txBody>
                  <a:tcPr>
                    <a:solidFill>
                      <a:schemeClr val="accent4">
                        <a:lumMod val="40000"/>
                        <a:lumOff val="60000"/>
                      </a:schemeClr>
                    </a:solidFill>
                  </a:tcPr>
                </a:tc>
                <a:extLst>
                  <a:ext uri="{0D108BD9-81ED-4DB2-BD59-A6C34878D82A}">
                    <a16:rowId xmlns:a16="http://schemas.microsoft.com/office/drawing/2014/main" val="10002"/>
                  </a:ext>
                </a:extLst>
              </a:tr>
              <a:tr h="370840">
                <a:tc>
                  <a:txBody>
                    <a:bodyPr/>
                    <a:lstStyle/>
                    <a:p>
                      <a:r>
                        <a:rPr lang="en-GB" sz="2400" dirty="0"/>
                        <a:t>4-5</a:t>
                      </a:r>
                    </a:p>
                  </a:txBody>
                  <a:tcPr>
                    <a:solidFill>
                      <a:schemeClr val="accent2">
                        <a:lumMod val="40000"/>
                        <a:lumOff val="60000"/>
                      </a:schemeClr>
                    </a:solidFill>
                  </a:tcPr>
                </a:tc>
                <a:tc>
                  <a:txBody>
                    <a:bodyPr/>
                    <a:lstStyle/>
                    <a:p>
                      <a:r>
                        <a:rPr lang="en-GB" sz="2400" dirty="0"/>
                        <a:t>62 to 65% likelihood of streptococcus</a:t>
                      </a:r>
                    </a:p>
                  </a:txBody>
                  <a:tcPr>
                    <a:solidFill>
                      <a:schemeClr val="accent2">
                        <a:lumMod val="40000"/>
                        <a:lumOff val="60000"/>
                      </a:schemeClr>
                    </a:solidFill>
                  </a:tcPr>
                </a:tc>
                <a:tc>
                  <a:txBody>
                    <a:bodyPr/>
                    <a:lstStyle/>
                    <a:p>
                      <a:r>
                        <a:rPr lang="en-GB" sz="2400" dirty="0"/>
                        <a:t>Prescribe antibiotics</a:t>
                      </a: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5312229"/>
            <a:ext cx="10515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dirty="0"/>
              <a:t>Most do not need a throat swab to confirm the diagnosis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71AA-4A05-41E4-9369-75A75B9DCED7}"/>
              </a:ext>
            </a:extLst>
          </p:cNvPr>
          <p:cNvSpPr>
            <a:spLocks noGrp="1"/>
          </p:cNvSpPr>
          <p:nvPr>
            <p:ph type="title"/>
          </p:nvPr>
        </p:nvSpPr>
        <p:spPr/>
        <p:txBody>
          <a:bodyPr/>
          <a:lstStyle/>
          <a:p>
            <a:r>
              <a:rPr lang="en-GB" dirty="0"/>
              <a:t>Choice of Abs</a:t>
            </a:r>
          </a:p>
        </p:txBody>
      </p:sp>
      <p:pic>
        <p:nvPicPr>
          <p:cNvPr id="4" name="Picture 3">
            <a:extLst>
              <a:ext uri="{FF2B5EF4-FFF2-40B4-BE49-F238E27FC236}">
                <a16:creationId xmlns:a16="http://schemas.microsoft.com/office/drawing/2014/main" id="{9431FCC0-B91F-4C7F-9F50-C36571CA8B96}"/>
              </a:ext>
            </a:extLst>
          </p:cNvPr>
          <p:cNvPicPr>
            <a:picLocks noChangeAspect="1"/>
          </p:cNvPicPr>
          <p:nvPr/>
        </p:nvPicPr>
        <p:blipFill>
          <a:blip r:embed="rId3"/>
          <a:stretch>
            <a:fillRect/>
          </a:stretch>
        </p:blipFill>
        <p:spPr>
          <a:xfrm>
            <a:off x="7700293" y="1452085"/>
            <a:ext cx="3866270" cy="1295400"/>
          </a:xfrm>
          <a:prstGeom prst="rect">
            <a:avLst/>
          </a:prstGeom>
        </p:spPr>
      </p:pic>
      <p:pic>
        <p:nvPicPr>
          <p:cNvPr id="5" name="Picture 4">
            <a:extLst>
              <a:ext uri="{FF2B5EF4-FFF2-40B4-BE49-F238E27FC236}">
                <a16:creationId xmlns:a16="http://schemas.microsoft.com/office/drawing/2014/main" id="{232FDF77-9432-4245-8183-95091A1E6D86}"/>
              </a:ext>
            </a:extLst>
          </p:cNvPr>
          <p:cNvPicPr>
            <a:picLocks noChangeAspect="1"/>
          </p:cNvPicPr>
          <p:nvPr/>
        </p:nvPicPr>
        <p:blipFill>
          <a:blip r:embed="rId4"/>
          <a:stretch>
            <a:fillRect/>
          </a:stretch>
        </p:blipFill>
        <p:spPr>
          <a:xfrm>
            <a:off x="7724717" y="2895600"/>
            <a:ext cx="3308827" cy="3687906"/>
          </a:xfrm>
          <a:prstGeom prst="rect">
            <a:avLst/>
          </a:prstGeom>
        </p:spPr>
      </p:pic>
      <p:pic>
        <p:nvPicPr>
          <p:cNvPr id="6" name="Picture 5">
            <a:extLst>
              <a:ext uri="{FF2B5EF4-FFF2-40B4-BE49-F238E27FC236}">
                <a16:creationId xmlns:a16="http://schemas.microsoft.com/office/drawing/2014/main" id="{6CACEEA2-B0E0-4177-BA3B-A5D6CF63B3FB}"/>
              </a:ext>
            </a:extLst>
          </p:cNvPr>
          <p:cNvPicPr>
            <a:picLocks noChangeAspect="1"/>
          </p:cNvPicPr>
          <p:nvPr/>
        </p:nvPicPr>
        <p:blipFill>
          <a:blip r:embed="rId5"/>
          <a:stretch>
            <a:fillRect/>
          </a:stretch>
        </p:blipFill>
        <p:spPr>
          <a:xfrm>
            <a:off x="1524000" y="2792570"/>
            <a:ext cx="4724400" cy="540490"/>
          </a:xfrm>
          <a:prstGeom prst="rect">
            <a:avLst/>
          </a:prstGeom>
        </p:spPr>
      </p:pic>
      <p:grpSp>
        <p:nvGrpSpPr>
          <p:cNvPr id="3" name="Group 6">
            <a:extLst>
              <a:ext uri="{FF2B5EF4-FFF2-40B4-BE49-F238E27FC236}">
                <a16:creationId xmlns:a16="http://schemas.microsoft.com/office/drawing/2014/main" id="{2511AE36-B72B-4730-9482-514BCA9E99F7}"/>
              </a:ext>
            </a:extLst>
          </p:cNvPr>
          <p:cNvGrpSpPr>
            <a:grpSpLocks/>
          </p:cNvGrpSpPr>
          <p:nvPr/>
        </p:nvGrpSpPr>
        <p:grpSpPr bwMode="auto">
          <a:xfrm>
            <a:off x="2895601" y="1804193"/>
            <a:ext cx="1805305" cy="643890"/>
            <a:chOff x="0" y="0"/>
            <a:chExt cx="2843" cy="1014"/>
          </a:xfrm>
        </p:grpSpPr>
        <p:pic>
          <p:nvPicPr>
            <p:cNvPr id="8" name="Picture 7">
              <a:extLst>
                <a:ext uri="{FF2B5EF4-FFF2-40B4-BE49-F238E27FC236}">
                  <a16:creationId xmlns:a16="http://schemas.microsoft.com/office/drawing/2014/main" id="{F8260D2A-19F4-4AC2-8988-834E81D20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43" cy="1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3C7115E-4E07-410A-BC4F-95689EAAAC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 y="638"/>
              <a:ext cx="627" cy="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D98279-985E-4247-B2AA-00D448B91D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 y="642"/>
              <a:ext cx="734" cy="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370AF6D-1BF3-4838-978D-1670971259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8" y="638"/>
              <a:ext cx="631" cy="1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926D51-5032-4BA5-9529-503D8622F3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 y="832"/>
              <a:ext cx="106" cy="1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DFF8AD5-08C7-4391-86B1-984F3A0D25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 y="830"/>
              <a:ext cx="584" cy="1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612C615-FF66-4EC6-9E83-B4045C1F45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5" y="830"/>
              <a:ext cx="549" cy="12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ACD8F9DC-8E7F-4247-A008-51BEEEB1B575}"/>
              </a:ext>
            </a:extLst>
          </p:cNvPr>
          <p:cNvSpPr txBox="1"/>
          <p:nvPr/>
        </p:nvSpPr>
        <p:spPr>
          <a:xfrm>
            <a:off x="1600199" y="3532248"/>
            <a:ext cx="6100093" cy="461665"/>
          </a:xfrm>
          <a:prstGeom prst="rect">
            <a:avLst/>
          </a:prstGeom>
          <a:noFill/>
        </p:spPr>
        <p:txBody>
          <a:bodyPr wrap="square" rtlCol="0">
            <a:spAutoFit/>
          </a:bodyPr>
          <a:lstStyle/>
          <a:p>
            <a:r>
              <a:rPr lang="en-GB" sz="2400" dirty="0">
                <a:solidFill>
                  <a:schemeClr val="tx2"/>
                </a:solidFill>
                <a:hlinkClick r:id="rId13"/>
              </a:rPr>
              <a:t>https://www.piernetwork.org/guidelines.html</a:t>
            </a:r>
            <a:endParaRPr lang="en-GB" sz="2400" dirty="0">
              <a:solidFill>
                <a:schemeClr val="tx2"/>
              </a:solidFill>
            </a:endParaRPr>
          </a:p>
        </p:txBody>
      </p:sp>
    </p:spTree>
    <p:extLst>
      <p:ext uri="{BB962C8B-B14F-4D97-AF65-F5344CB8AC3E}">
        <p14:creationId xmlns:p14="http://schemas.microsoft.com/office/powerpoint/2010/main" val="121238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3694-98F4-4CE2-8347-7BE929B2F1B5}"/>
              </a:ext>
            </a:extLst>
          </p:cNvPr>
          <p:cNvSpPr>
            <a:spLocks noGrp="1"/>
          </p:cNvSpPr>
          <p:nvPr>
            <p:ph type="title"/>
          </p:nvPr>
        </p:nvSpPr>
        <p:spPr/>
        <p:txBody>
          <a:bodyPr/>
          <a:lstStyle/>
          <a:p>
            <a:r>
              <a:rPr lang="en-GB" dirty="0"/>
              <a:t>If you’re </a:t>
            </a:r>
            <a:r>
              <a:rPr lang="en-GB" dirty="0" err="1"/>
              <a:t>gonna</a:t>
            </a:r>
            <a:r>
              <a:rPr lang="en-GB" dirty="0"/>
              <a:t> do it, do it right...</a:t>
            </a:r>
          </a:p>
        </p:txBody>
      </p:sp>
      <p:sp>
        <p:nvSpPr>
          <p:cNvPr id="3" name="Content Placeholder 2">
            <a:extLst>
              <a:ext uri="{FF2B5EF4-FFF2-40B4-BE49-F238E27FC236}">
                <a16:creationId xmlns:a16="http://schemas.microsoft.com/office/drawing/2014/main" id="{F3725803-30E0-4FEA-B646-2461508C8295}"/>
              </a:ext>
            </a:extLst>
          </p:cNvPr>
          <p:cNvSpPr>
            <a:spLocks noGrp="1"/>
          </p:cNvSpPr>
          <p:nvPr>
            <p:ph idx="1"/>
          </p:nvPr>
        </p:nvSpPr>
        <p:spPr/>
        <p:txBody>
          <a:bodyPr>
            <a:normAutofit lnSpcReduction="10000"/>
          </a:bodyPr>
          <a:lstStyle/>
          <a:p>
            <a:r>
              <a:rPr lang="en-US" sz="3600" u="sng" dirty="0">
                <a:solidFill>
                  <a:srgbClr val="FF0000"/>
                </a:solidFill>
              </a:rPr>
              <a:t>Better taste – fewer administrations!</a:t>
            </a:r>
          </a:p>
          <a:p>
            <a:pPr>
              <a:buNone/>
            </a:pPr>
            <a:endParaRPr lang="en-US" u="sng" dirty="0">
              <a:solidFill>
                <a:srgbClr val="FF0000"/>
              </a:solidFill>
            </a:endParaRPr>
          </a:p>
          <a:p>
            <a:r>
              <a:rPr lang="en-US" dirty="0"/>
              <a:t>For children unable to swallow tablets; </a:t>
            </a:r>
            <a:r>
              <a:rPr lang="en-US" b="1" u="sng" dirty="0">
                <a:solidFill>
                  <a:srgbClr val="00B050"/>
                </a:solidFill>
              </a:rPr>
              <a:t>Amoxicillin</a:t>
            </a:r>
            <a:r>
              <a:rPr lang="en-US" b="1" dirty="0"/>
              <a:t> </a:t>
            </a:r>
            <a:r>
              <a:rPr lang="en-US" dirty="0"/>
              <a:t>40mg/kg </a:t>
            </a:r>
            <a:r>
              <a:rPr lang="en-US" u="sng" dirty="0">
                <a:solidFill>
                  <a:srgbClr val="00B050"/>
                </a:solidFill>
              </a:rPr>
              <a:t>BD</a:t>
            </a:r>
            <a:r>
              <a:rPr lang="en-US" dirty="0"/>
              <a:t> PO</a:t>
            </a:r>
            <a:r>
              <a:rPr lang="en-US" b="1" dirty="0"/>
              <a:t> (</a:t>
            </a:r>
            <a:r>
              <a:rPr lang="en-US" dirty="0"/>
              <a:t>max 1g per dose)</a:t>
            </a:r>
            <a:r>
              <a:rPr lang="en-US" b="1" dirty="0"/>
              <a:t> </a:t>
            </a:r>
            <a:r>
              <a:rPr lang="en-US" dirty="0"/>
              <a:t>for 7 days (2012 </a:t>
            </a:r>
            <a:r>
              <a:rPr lang="en-US" dirty="0">
                <a:hlinkClick r:id="rId2"/>
              </a:rPr>
              <a:t>Cochrane review</a:t>
            </a:r>
            <a:r>
              <a:rPr lang="en-US" dirty="0"/>
              <a:t>).</a:t>
            </a:r>
            <a:endParaRPr lang="en-GB" dirty="0"/>
          </a:p>
          <a:p>
            <a:pPr marL="0" indent="0">
              <a:buNone/>
            </a:pPr>
            <a:r>
              <a:rPr lang="en-US" dirty="0"/>
              <a:t> </a:t>
            </a:r>
            <a:endParaRPr lang="en-GB" dirty="0"/>
          </a:p>
          <a:p>
            <a:r>
              <a:rPr lang="en-US" dirty="0"/>
              <a:t>For children able to swallow tablets; if age 6-12 years,</a:t>
            </a:r>
            <a:r>
              <a:rPr lang="en-GB" dirty="0"/>
              <a:t> </a:t>
            </a:r>
            <a:r>
              <a:rPr lang="en-GB" b="1" u="sng" dirty="0">
                <a:solidFill>
                  <a:srgbClr val="7030A0"/>
                </a:solidFill>
              </a:rPr>
              <a:t>Penicillin </a:t>
            </a:r>
            <a:r>
              <a:rPr lang="en-US" b="1" u="sng" dirty="0">
                <a:solidFill>
                  <a:srgbClr val="7030A0"/>
                </a:solidFill>
              </a:rPr>
              <a:t>V </a:t>
            </a:r>
            <a:r>
              <a:rPr lang="en-US" dirty="0"/>
              <a:t>500mg </a:t>
            </a:r>
            <a:r>
              <a:rPr lang="en-US" u="sng" dirty="0">
                <a:solidFill>
                  <a:srgbClr val="7030A0"/>
                </a:solidFill>
              </a:rPr>
              <a:t>BD</a:t>
            </a:r>
            <a:r>
              <a:rPr lang="en-US" dirty="0"/>
              <a:t>; if age &gt;12 years, </a:t>
            </a:r>
            <a:r>
              <a:rPr lang="en-US" b="1" u="sng" dirty="0">
                <a:solidFill>
                  <a:srgbClr val="7030A0"/>
                </a:solidFill>
              </a:rPr>
              <a:t>Penicillin V </a:t>
            </a:r>
            <a:r>
              <a:rPr lang="en-US" dirty="0"/>
              <a:t>1 g </a:t>
            </a:r>
            <a:r>
              <a:rPr lang="en-US" u="sng" dirty="0">
                <a:solidFill>
                  <a:srgbClr val="7030A0"/>
                </a:solidFill>
              </a:rPr>
              <a:t>BD</a:t>
            </a:r>
            <a:r>
              <a:rPr lang="en-US" dirty="0"/>
              <a:t> for 7 days</a:t>
            </a:r>
            <a:endParaRPr lang="en-GB" dirty="0"/>
          </a:p>
          <a:p>
            <a:endParaRPr lang="en-US" dirty="0"/>
          </a:p>
          <a:p>
            <a:r>
              <a:rPr lang="en-US" dirty="0"/>
              <a:t>[</a:t>
            </a:r>
            <a:r>
              <a:rPr lang="en-US" dirty="0" err="1"/>
              <a:t>A</a:t>
            </a:r>
            <a:r>
              <a:rPr lang="en-US" b="1" dirty="0" err="1"/>
              <a:t>zithromycin</a:t>
            </a:r>
            <a:r>
              <a:rPr lang="en-US" b="1" dirty="0"/>
              <a:t> PO </a:t>
            </a:r>
            <a:r>
              <a:rPr lang="en-US" dirty="0"/>
              <a:t>if penicillin allergy for 5 days]</a:t>
            </a:r>
            <a:endParaRPr lang="en-GB" dirty="0"/>
          </a:p>
          <a:p>
            <a:endParaRPr lang="en-GB" dirty="0"/>
          </a:p>
        </p:txBody>
      </p:sp>
    </p:spTree>
    <p:extLst>
      <p:ext uri="{BB962C8B-B14F-4D97-AF65-F5344CB8AC3E}">
        <p14:creationId xmlns:p14="http://schemas.microsoft.com/office/powerpoint/2010/main" val="351524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DE85-1A52-42BB-A81E-D065A15EEC14}"/>
              </a:ext>
            </a:extLst>
          </p:cNvPr>
          <p:cNvSpPr>
            <a:spLocks noGrp="1"/>
          </p:cNvSpPr>
          <p:nvPr>
            <p:ph type="title"/>
          </p:nvPr>
        </p:nvSpPr>
        <p:spPr/>
        <p:txBody>
          <a:bodyPr/>
          <a:lstStyle/>
          <a:p>
            <a:r>
              <a:rPr lang="en-GB" dirty="0"/>
              <a:t>Choice of Abs</a:t>
            </a:r>
          </a:p>
        </p:txBody>
      </p:sp>
      <p:sp>
        <p:nvSpPr>
          <p:cNvPr id="3" name="Content Placeholder 2">
            <a:extLst>
              <a:ext uri="{FF2B5EF4-FFF2-40B4-BE49-F238E27FC236}">
                <a16:creationId xmlns:a16="http://schemas.microsoft.com/office/drawing/2014/main" id="{8F60F034-4867-4C1B-8736-39EBFC849FB3}"/>
              </a:ext>
            </a:extLst>
          </p:cNvPr>
          <p:cNvSpPr>
            <a:spLocks noGrp="1"/>
          </p:cNvSpPr>
          <p:nvPr>
            <p:ph idx="1"/>
          </p:nvPr>
        </p:nvSpPr>
        <p:spPr>
          <a:xfrm>
            <a:off x="580571" y="1470819"/>
            <a:ext cx="8229600" cy="4525963"/>
          </a:xfrm>
        </p:spPr>
        <p:txBody>
          <a:bodyPr/>
          <a:lstStyle/>
          <a:p>
            <a:r>
              <a:rPr lang="en-GB" dirty="0"/>
              <a:t>For children unable to swallow tablets, think about taste of suspensions:</a:t>
            </a:r>
          </a:p>
          <a:p>
            <a:pPr lvl="1"/>
            <a:r>
              <a:rPr lang="en-GB" dirty="0"/>
              <a:t>Flucloxacillin unpalatable!</a:t>
            </a:r>
          </a:p>
          <a:p>
            <a:pPr lvl="1"/>
            <a:r>
              <a:rPr lang="en-GB" dirty="0"/>
              <a:t>Pen V almost unpalatable</a:t>
            </a:r>
          </a:p>
          <a:p>
            <a:r>
              <a:rPr lang="en-GB" dirty="0"/>
              <a:t>Risk of rash with </a:t>
            </a:r>
            <a:r>
              <a:rPr lang="en-GB" dirty="0" err="1"/>
              <a:t>amox</a:t>
            </a:r>
            <a:r>
              <a:rPr lang="en-GB" dirty="0"/>
              <a:t>/EBV small in children – use in place of traditional Pen V</a:t>
            </a:r>
          </a:p>
          <a:p>
            <a:pPr lvl="1"/>
            <a:r>
              <a:rPr lang="en-GB" dirty="0"/>
              <a:t>Lots get the rash anyway</a:t>
            </a:r>
          </a:p>
          <a:p>
            <a:pPr lvl="1"/>
            <a:r>
              <a:rPr lang="en-GB" dirty="0"/>
              <a:t>EBV rare in smaller children</a:t>
            </a:r>
          </a:p>
          <a:p>
            <a:r>
              <a:rPr lang="en-GB" dirty="0"/>
              <a:t>7 days as good as 10 – no need for that second bottle</a:t>
            </a:r>
          </a:p>
          <a:p>
            <a:pPr marL="457200" lvl="1" indent="0">
              <a:buNone/>
            </a:pPr>
            <a:endParaRPr lang="en-GB" dirty="0"/>
          </a:p>
        </p:txBody>
      </p:sp>
      <p:pic>
        <p:nvPicPr>
          <p:cNvPr id="5" name="huge.jpg" descr="huge">
            <a:extLst>
              <a:ext uri="{FF2B5EF4-FFF2-40B4-BE49-F238E27FC236}">
                <a16:creationId xmlns:a16="http://schemas.microsoft.com/office/drawing/2014/main" id="{F2CCC09F-68C0-4672-B9D2-DA3D6C9FB82F}"/>
              </a:ext>
            </a:extLst>
          </p:cNvPr>
          <p:cNvPicPr/>
          <p:nvPr/>
        </p:nvPicPr>
        <p:blipFill>
          <a:blip r:embed="rId2" cstate="print">
            <a:extLst/>
          </a:blip>
          <a:stretch>
            <a:fillRect/>
          </a:stretch>
        </p:blipFill>
        <p:spPr>
          <a:xfrm>
            <a:off x="9902372" y="1222830"/>
            <a:ext cx="1919288" cy="2879725"/>
          </a:xfrm>
          <a:prstGeom prst="rect">
            <a:avLst/>
          </a:prstGeom>
          <a:ln w="12700">
            <a:miter lim="400000"/>
          </a:ln>
        </p:spPr>
      </p:pic>
    </p:spTree>
    <p:extLst>
      <p:ext uri="{BB962C8B-B14F-4D97-AF65-F5344CB8AC3E}">
        <p14:creationId xmlns:p14="http://schemas.microsoft.com/office/powerpoint/2010/main" val="147922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Milo?</a:t>
            </a:r>
          </a:p>
        </p:txBody>
      </p:sp>
      <p:sp>
        <p:nvSpPr>
          <p:cNvPr id="3" name="Content Placeholder 2"/>
          <p:cNvSpPr>
            <a:spLocks noGrp="1"/>
          </p:cNvSpPr>
          <p:nvPr>
            <p:ph idx="1"/>
          </p:nvPr>
        </p:nvSpPr>
        <p:spPr>
          <a:xfrm>
            <a:off x="9840687" y="1496291"/>
            <a:ext cx="1774370" cy="4351338"/>
          </a:xfrm>
        </p:spPr>
        <p:txBody>
          <a:bodyPr/>
          <a:lstStyle/>
          <a:p>
            <a:pPr algn="ctr">
              <a:buNone/>
            </a:pPr>
            <a:r>
              <a:rPr lang="en-GB" dirty="0"/>
              <a:t>Fever PAIN score  3</a:t>
            </a:r>
          </a:p>
          <a:p>
            <a:pPr algn="ctr">
              <a:buNone/>
            </a:pPr>
            <a:endParaRPr lang="en-GB" dirty="0"/>
          </a:p>
          <a:p>
            <a:pPr algn="ctr"/>
            <a:r>
              <a:rPr lang="en-GB" dirty="0"/>
              <a:t>Delayed script or reassure and </a:t>
            </a:r>
            <a:r>
              <a:rPr lang="en-GB" b="1" u="sng" dirty="0">
                <a:solidFill>
                  <a:srgbClr val="FF0000"/>
                </a:solidFill>
              </a:rPr>
              <a:t>SAFETY NET</a:t>
            </a:r>
          </a:p>
        </p:txBody>
      </p:sp>
      <p:graphicFrame>
        <p:nvGraphicFramePr>
          <p:cNvPr id="4"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96291"/>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3 year old boy (Milo)</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2 days of fever</a:t>
                      </a:r>
                    </a:p>
                  </a:txBody>
                  <a:tcPr/>
                </a:tc>
                <a:tc>
                  <a:txBody>
                    <a:bodyPr/>
                    <a:lstStyle/>
                    <a:p>
                      <a:r>
                        <a:rPr lang="en-US" sz="2400" dirty="0"/>
                        <a:t>Well hydrated and </a:t>
                      </a:r>
                      <a:r>
                        <a:rPr lang="en-US" sz="2400" dirty="0" err="1"/>
                        <a:t>perfused</a:t>
                      </a:r>
                      <a:r>
                        <a:rPr lang="en-US" sz="2400" dirty="0"/>
                        <a:t> with normal</a:t>
                      </a:r>
                      <a:r>
                        <a:rPr lang="en-US" sz="2400" baseline="0" dirty="0"/>
                        <a:t> HR, RR and </a:t>
                      </a:r>
                      <a:r>
                        <a:rPr lang="en-US" sz="2400" baseline="0" dirty="0" err="1"/>
                        <a:t>sats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a:t>
                      </a:r>
                      <a:r>
                        <a:rPr lang="en-US" sz="2400" baseline="0" dirty="0"/>
                        <a:t> oral intake</a:t>
                      </a:r>
                      <a:endParaRPr lang="en-US" sz="2400" dirty="0"/>
                    </a:p>
                    <a:p>
                      <a:endParaRPr lang="en-US" sz="2400" dirty="0"/>
                    </a:p>
                  </a:txBody>
                  <a:tcPr/>
                </a:tc>
                <a:tc>
                  <a:txBody>
                    <a:bodyPr/>
                    <a:lstStyle/>
                    <a:p>
                      <a:r>
                        <a:rPr lang="en-US" sz="2400" b="1" dirty="0">
                          <a:solidFill>
                            <a:srgbClr val="FF0000"/>
                          </a:solidFill>
                        </a:rPr>
                        <a:t>Temp 38.5</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Cough and runny nose</a:t>
                      </a:r>
                    </a:p>
                  </a:txBody>
                  <a:tcPr/>
                </a:tc>
                <a:tc>
                  <a:txBody>
                    <a:bodyPr/>
                    <a:lstStyle/>
                    <a:p>
                      <a:r>
                        <a:rPr lang="en-US" sz="2400" b="1" dirty="0">
                          <a:solidFill>
                            <a:srgbClr val="00B050"/>
                          </a:solidFill>
                        </a:rPr>
                        <a:t>Moderately red</a:t>
                      </a:r>
                      <a:r>
                        <a:rPr lang="en-US" sz="2400" b="1" baseline="0" dirty="0">
                          <a:solidFill>
                            <a:srgbClr val="00B050"/>
                          </a:solidFill>
                        </a:rPr>
                        <a:t> throat </a:t>
                      </a:r>
                      <a:r>
                        <a:rPr lang="en-US" sz="2400" baseline="0" dirty="0"/>
                        <a:t>with </a:t>
                      </a:r>
                      <a:r>
                        <a:rPr lang="en-US" sz="2400" b="1" baseline="0" dirty="0" err="1">
                          <a:solidFill>
                            <a:srgbClr val="FF0000"/>
                          </a:solidFill>
                        </a:rPr>
                        <a:t>exudate</a:t>
                      </a:r>
                      <a:r>
                        <a:rPr lang="en-US" sz="2400" baseline="0" dirty="0"/>
                        <a:t> on tonsils</a:t>
                      </a:r>
                      <a:endParaRPr lang="en-US" sz="2400" dirty="0"/>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Previously well</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7751"/>
            <a:ext cx="8540931" cy="1325563"/>
          </a:xfrm>
        </p:spPr>
        <p:txBody>
          <a:bodyPr/>
          <a:lstStyle/>
          <a:p>
            <a:r>
              <a:rPr lang="en-GB" dirty="0"/>
              <a:t>But all families WANT antibiotics...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Develop understanding of presenting features, investigations and treatments of:</a:t>
            </a:r>
          </a:p>
          <a:p>
            <a:pPr lvl="1"/>
            <a:r>
              <a:rPr lang="en-GB" dirty="0"/>
              <a:t>Tonsillitis</a:t>
            </a:r>
          </a:p>
          <a:p>
            <a:pPr lvl="1"/>
            <a:r>
              <a:rPr lang="en-GB" dirty="0" err="1"/>
              <a:t>Otitis</a:t>
            </a:r>
            <a:r>
              <a:rPr lang="en-GB" dirty="0"/>
              <a:t> Media</a:t>
            </a:r>
          </a:p>
          <a:p>
            <a:pPr lvl="1"/>
            <a:r>
              <a:rPr lang="en-GB" dirty="0"/>
              <a:t>Pneumonia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274638"/>
            <a:ext cx="8894519" cy="1143000"/>
          </a:xfrm>
        </p:spPr>
        <p:txBody>
          <a:bodyPr>
            <a:normAutofit fontScale="90000"/>
          </a:bodyPr>
          <a:lstStyle/>
          <a:p>
            <a:r>
              <a:rPr lang="en-GB" dirty="0"/>
              <a:t>Why do parents bring their child to be seen?</a:t>
            </a:r>
          </a:p>
        </p:txBody>
      </p:sp>
      <p:sp>
        <p:nvSpPr>
          <p:cNvPr id="3" name="Content Placeholder 2"/>
          <p:cNvSpPr>
            <a:spLocks noGrp="1"/>
          </p:cNvSpPr>
          <p:nvPr>
            <p:ph idx="1"/>
          </p:nvPr>
        </p:nvSpPr>
        <p:spPr>
          <a:xfrm>
            <a:off x="333829" y="1483582"/>
            <a:ext cx="11321142" cy="4944937"/>
          </a:xfrm>
        </p:spPr>
        <p:txBody>
          <a:bodyPr>
            <a:normAutofit/>
          </a:bodyPr>
          <a:lstStyle/>
          <a:p>
            <a:r>
              <a:rPr lang="en-GB" sz="3200" dirty="0"/>
              <a:t>It provides a proper ‘health-check’</a:t>
            </a:r>
          </a:p>
          <a:p>
            <a:r>
              <a:rPr lang="en-GB" sz="3200" dirty="0"/>
              <a:t>Removes any ‘health-threat’</a:t>
            </a:r>
          </a:p>
          <a:p>
            <a:r>
              <a:rPr lang="en-GB" sz="3200" dirty="0"/>
              <a:t>Parents lack confidence to distinguish self-limiting illnesses from serious ones but believe that clinicians can</a:t>
            </a:r>
          </a:p>
          <a:p>
            <a:pPr marL="228600" lvl="1">
              <a:spcBef>
                <a:spcPts val="1000"/>
              </a:spcBef>
            </a:pPr>
            <a:r>
              <a:rPr lang="en-GB" sz="3200" dirty="0"/>
              <a:t>Parents do not generally seek Abs (but they are anxious!)</a:t>
            </a:r>
          </a:p>
          <a:p>
            <a:r>
              <a:rPr lang="en-GB" sz="3200" dirty="0">
                <a:solidFill>
                  <a:srgbClr val="FF0000"/>
                </a:solidFill>
              </a:rPr>
              <a:t>During a consultation, parents also seek info about:</a:t>
            </a:r>
          </a:p>
          <a:p>
            <a:pPr lvl="1"/>
            <a:r>
              <a:rPr lang="en-GB" sz="3200" dirty="0">
                <a:solidFill>
                  <a:srgbClr val="FF0000"/>
                </a:solidFill>
              </a:rPr>
              <a:t>What to look out for / when to seek help</a:t>
            </a:r>
          </a:p>
          <a:p>
            <a:pPr lvl="1"/>
            <a:r>
              <a:rPr lang="en-GB" sz="3200" dirty="0">
                <a:solidFill>
                  <a:srgbClr val="FF0000"/>
                </a:solidFill>
              </a:rPr>
              <a:t>What they can do to care for their child</a:t>
            </a:r>
          </a:p>
          <a:p>
            <a:pPr marL="457200" lvl="1" indent="0">
              <a:buNone/>
            </a:pPr>
            <a:endParaRPr lang="en-GB" sz="2800" dirty="0">
              <a:solidFill>
                <a:srgbClr val="FF0000"/>
              </a:solidFill>
            </a:endParaRPr>
          </a:p>
          <a:p>
            <a:pPr lvl="1"/>
            <a:endParaRPr lang="en-GB" sz="3200" dirty="0"/>
          </a:p>
        </p:txBody>
      </p:sp>
      <p:sp>
        <p:nvSpPr>
          <p:cNvPr id="4" name="TextBox 3"/>
          <p:cNvSpPr txBox="1">
            <a:spLocks noChangeArrowheads="1"/>
          </p:cNvSpPr>
          <p:nvPr/>
        </p:nvSpPr>
        <p:spPr bwMode="auto">
          <a:xfrm>
            <a:off x="5744028" y="5955268"/>
            <a:ext cx="5296836" cy="369332"/>
          </a:xfrm>
          <a:prstGeom prst="rect">
            <a:avLst/>
          </a:prstGeom>
          <a:noFill/>
          <a:ln w="9525">
            <a:noFill/>
            <a:miter lim="800000"/>
            <a:headEnd/>
            <a:tailEnd/>
          </a:ln>
        </p:spPr>
        <p:txBody>
          <a:bodyPr wrap="square">
            <a:spAutoFit/>
          </a:bodyPr>
          <a:lstStyle/>
          <a:p>
            <a:pPr algn="ctr"/>
            <a:r>
              <a:rPr lang="en-GB" b="1" dirty="0">
                <a:latin typeface="Calibri" pitchFamily="34" charset="0"/>
              </a:rPr>
              <a:t>Cabral C et al. Social science and medicine 2015</a:t>
            </a:r>
          </a:p>
        </p:txBody>
      </p:sp>
    </p:spTree>
    <p:extLst>
      <p:ext uri="{BB962C8B-B14F-4D97-AF65-F5344CB8AC3E}">
        <p14:creationId xmlns:p14="http://schemas.microsoft.com/office/powerpoint/2010/main" val="391608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29" y="169839"/>
            <a:ext cx="6737985" cy="1143000"/>
          </a:xfrm>
        </p:spPr>
        <p:txBody>
          <a:bodyPr>
            <a:normAutofit fontScale="90000"/>
          </a:bodyPr>
          <a:lstStyle/>
          <a:p>
            <a:r>
              <a:rPr lang="en-GB" dirty="0"/>
              <a:t>Impact of allaying anxiety / safety netting</a:t>
            </a:r>
          </a:p>
        </p:txBody>
      </p:sp>
      <p:sp>
        <p:nvSpPr>
          <p:cNvPr id="3" name="Content Placeholder 2"/>
          <p:cNvSpPr>
            <a:spLocks noGrp="1"/>
          </p:cNvSpPr>
          <p:nvPr>
            <p:ph sz="half" idx="1"/>
          </p:nvPr>
        </p:nvSpPr>
        <p:spPr>
          <a:xfrm>
            <a:off x="362857" y="1600203"/>
            <a:ext cx="5840301" cy="4525963"/>
          </a:xfrm>
        </p:spPr>
        <p:txBody>
          <a:bodyPr>
            <a:normAutofit/>
          </a:bodyPr>
          <a:lstStyle/>
          <a:p>
            <a:pPr>
              <a:buNone/>
            </a:pPr>
            <a:r>
              <a:rPr lang="en-GB" u="sng" dirty="0"/>
              <a:t>Impact on primary care</a:t>
            </a:r>
          </a:p>
          <a:p>
            <a:r>
              <a:rPr lang="en-GB" dirty="0"/>
              <a:t>Reduces re-consultation rate 12.9% versus 16.2%</a:t>
            </a:r>
          </a:p>
          <a:p>
            <a:r>
              <a:rPr lang="en-GB" dirty="0"/>
              <a:t>Reduced </a:t>
            </a:r>
            <a:r>
              <a:rPr lang="en-GB" dirty="0" err="1"/>
              <a:t>Ab</a:t>
            </a:r>
            <a:r>
              <a:rPr lang="en-GB" dirty="0"/>
              <a:t> prescriptions 19.5% versus 40.8%</a:t>
            </a:r>
          </a:p>
          <a:p>
            <a:pPr marL="0" indent="0">
              <a:buNone/>
            </a:pPr>
            <a:endParaRPr lang="en-GB" dirty="0"/>
          </a:p>
          <a:p>
            <a:endParaRPr lang="en-GB" dirty="0"/>
          </a:p>
        </p:txBody>
      </p:sp>
      <p:sp>
        <p:nvSpPr>
          <p:cNvPr id="8" name="Content Placeholder 2"/>
          <p:cNvSpPr>
            <a:spLocks noGrp="1"/>
          </p:cNvSpPr>
          <p:nvPr>
            <p:ph sz="half" idx="1"/>
          </p:nvPr>
        </p:nvSpPr>
        <p:spPr>
          <a:xfrm>
            <a:off x="6203158" y="1600203"/>
            <a:ext cx="5840301" cy="620483"/>
          </a:xfrm>
        </p:spPr>
        <p:txBody>
          <a:bodyPr>
            <a:normAutofit/>
          </a:bodyPr>
          <a:lstStyle/>
          <a:p>
            <a:pPr>
              <a:buNone/>
            </a:pPr>
            <a:r>
              <a:rPr lang="en-GB" u="sng" dirty="0"/>
              <a:t>Impact on hospital patients</a:t>
            </a:r>
          </a:p>
          <a:p>
            <a:pPr marL="0" indent="0">
              <a:buNone/>
            </a:pPr>
            <a:endParaRPr lang="en-GB" dirty="0"/>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203158" y="2294258"/>
            <a:ext cx="5840301" cy="3831908"/>
          </a:xfrm>
          <a:prstGeom prst="rect">
            <a:avLst/>
          </a:prstGeom>
          <a:noFill/>
          <a:ln>
            <a:noFill/>
          </a:ln>
        </p:spPr>
      </p:pic>
    </p:spTree>
    <p:extLst>
      <p:ext uri="{BB962C8B-B14F-4D97-AF65-F5344CB8AC3E}">
        <p14:creationId xmlns:p14="http://schemas.microsoft.com/office/powerpoint/2010/main" val="306127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057751"/>
            <a:ext cx="854093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Navigate to </a:t>
            </a:r>
            <a:r>
              <a:rPr kumimoji="0" lang="en-GB" sz="4400" b="0" i="0" u="none" strike="noStrike" kern="1200" cap="none" spc="0" normalizeH="0" baseline="0" noProof="0" dirty="0">
                <a:ln>
                  <a:noFill/>
                </a:ln>
                <a:solidFill>
                  <a:schemeClr val="tx1"/>
                </a:solidFill>
                <a:effectLst/>
                <a:uLnTx/>
                <a:uFillTx/>
                <a:latin typeface="+mj-lt"/>
                <a:ea typeface="+mj-ea"/>
                <a:cs typeface="+mj-cs"/>
                <a:hlinkClick r:id="rId3"/>
              </a:rPr>
              <a:t>WHT safety netting sheet for </a:t>
            </a:r>
            <a:r>
              <a:rPr kumimoji="0" lang="en-GB" sz="4400" b="0" i="0" u="none" strike="noStrike" kern="1200" cap="none" spc="0" normalizeH="0" baseline="0" noProof="0" dirty="0">
                <a:ln>
                  <a:noFill/>
                </a:ln>
                <a:solidFill>
                  <a:schemeClr val="tx1"/>
                </a:solidFill>
                <a:effectLst/>
                <a:uLnTx/>
                <a:uFillTx/>
                <a:latin typeface="+mj-lt"/>
                <a:ea typeface="+mj-ea"/>
                <a:cs typeface="+mj-cs"/>
              </a:rPr>
              <a:t>tonsillitis</a:t>
            </a:r>
          </a:p>
        </p:txBody>
      </p:sp>
    </p:spTree>
    <p:extLst>
      <p:ext uri="{BB962C8B-B14F-4D97-AF65-F5344CB8AC3E}">
        <p14:creationId xmlns:p14="http://schemas.microsoft.com/office/powerpoint/2010/main" val="290689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2: The child with earache</a:t>
            </a:r>
          </a:p>
        </p:txBody>
      </p:sp>
      <p:graphicFrame>
        <p:nvGraphicFramePr>
          <p:cNvPr id="4"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96291"/>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23 month old girl (</a:t>
                      </a:r>
                      <a:r>
                        <a:rPr lang="en-US" sz="2400" dirty="0" err="1"/>
                        <a:t>Esme</a:t>
                      </a:r>
                      <a:r>
                        <a:rPr lang="en-US" sz="2400" dirty="0"/>
                        <a:t>)</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2</a:t>
                      </a:r>
                      <a:r>
                        <a:rPr lang="en-US" sz="2400" baseline="0" dirty="0"/>
                        <a:t> </a:t>
                      </a:r>
                      <a:r>
                        <a:rPr lang="en-US" sz="2400" dirty="0"/>
                        <a:t>days of fever</a:t>
                      </a:r>
                    </a:p>
                  </a:txBody>
                  <a:tcPr/>
                </a:tc>
                <a:tc>
                  <a:txBody>
                    <a:bodyPr/>
                    <a:lstStyle/>
                    <a:p>
                      <a:r>
                        <a:rPr lang="en-US" sz="2400" dirty="0"/>
                        <a:t>Well hydrated and </a:t>
                      </a:r>
                      <a:r>
                        <a:rPr lang="en-US" sz="2400" dirty="0" err="1"/>
                        <a:t>perfused</a:t>
                      </a:r>
                      <a:r>
                        <a:rPr lang="en-US" sz="2400" dirty="0"/>
                        <a:t> with normal</a:t>
                      </a:r>
                      <a:r>
                        <a:rPr lang="en-US" sz="2400" baseline="0" dirty="0"/>
                        <a:t> HR, RR and </a:t>
                      </a:r>
                      <a:r>
                        <a:rPr lang="en-US" sz="2400" baseline="0" dirty="0" err="1"/>
                        <a:t>sats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Crying in pain</a:t>
                      </a:r>
                    </a:p>
                    <a:p>
                      <a:endParaRPr lang="en-US" sz="2400" dirty="0"/>
                    </a:p>
                  </a:txBody>
                  <a:tcPr/>
                </a:tc>
                <a:tc>
                  <a:txBody>
                    <a:bodyPr/>
                    <a:lstStyle/>
                    <a:p>
                      <a:r>
                        <a:rPr lang="en-US" sz="2400" dirty="0"/>
                        <a:t>Temp 38.5</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 oral intake</a:t>
                      </a:r>
                    </a:p>
                  </a:txBody>
                  <a:tcPr/>
                </a:tc>
                <a:tc>
                  <a:txBody>
                    <a:bodyPr/>
                    <a:lstStyle/>
                    <a:p>
                      <a:r>
                        <a:rPr lang="en-US" sz="2400" dirty="0"/>
                        <a:t>Bilateral red bulging tympanic membranes</a:t>
                      </a:r>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Previously well</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15899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76400" y="645914"/>
            <a:ext cx="7886700" cy="994172"/>
          </a:xfrm>
        </p:spPr>
        <p:txBody>
          <a:bodyPr/>
          <a:lstStyle/>
          <a:p>
            <a:r>
              <a:rPr lang="en-GB" dirty="0"/>
              <a:t>What would you do?</a:t>
            </a:r>
          </a:p>
        </p:txBody>
      </p:sp>
      <p:sp>
        <p:nvSpPr>
          <p:cNvPr id="3" name="TPAnswers"/>
          <p:cNvSpPr>
            <a:spLocks noGrp="1"/>
          </p:cNvSpPr>
          <p:nvPr>
            <p:ph type="body" idx="1"/>
            <p:custDataLst>
              <p:tags r:id="rId2"/>
            </p:custDataLst>
          </p:nvPr>
        </p:nvSpPr>
        <p:spPr>
          <a:xfrm>
            <a:off x="3429000" y="2451496"/>
            <a:ext cx="4229100" cy="3263504"/>
          </a:xfrm>
        </p:spPr>
        <p:txBody>
          <a:bodyPr>
            <a:normAutofit/>
          </a:bodyPr>
          <a:lstStyle/>
          <a:p>
            <a:pPr marL="457200" indent="-457200">
              <a:buAutoNum type="alphaUcPeriod"/>
            </a:pPr>
            <a:r>
              <a:rPr lang="en-GB" sz="2400" dirty="0"/>
              <a:t>Send home without antibiotics</a:t>
            </a:r>
          </a:p>
          <a:p>
            <a:pPr marL="457200" indent="-457200">
              <a:buAutoNum type="alphaUcPeriod"/>
            </a:pPr>
            <a:r>
              <a:rPr lang="en-GB" sz="2400" dirty="0"/>
              <a:t>Send home but provide a prescription to use if still unwell in 2 days</a:t>
            </a:r>
          </a:p>
          <a:p>
            <a:pPr marL="457200" indent="-457200">
              <a:buAutoNum type="alphaUcPeriod"/>
            </a:pPr>
            <a:r>
              <a:rPr lang="en-GB" sz="2400" dirty="0"/>
              <a:t>Send home with antibiotics</a:t>
            </a:r>
          </a:p>
          <a:p>
            <a:pPr marL="457200" indent="-457200">
              <a:buAutoNum type="alphaUcPeriod"/>
            </a:pPr>
            <a:r>
              <a:rPr lang="en-GB" sz="2400" dirty="0"/>
              <a:t>Admit for </a:t>
            </a:r>
            <a:r>
              <a:rPr lang="en-GB" sz="2400" dirty="0" err="1"/>
              <a:t>IVAbs</a:t>
            </a:r>
            <a:endParaRPr lang="en-GB" sz="2400" dirty="0"/>
          </a:p>
        </p:txBody>
      </p:sp>
    </p:spTree>
    <p:custDataLst>
      <p:tags r:id="rId1"/>
    </p:custDataLst>
    <p:extLst>
      <p:ext uri="{BB962C8B-B14F-4D97-AF65-F5344CB8AC3E}">
        <p14:creationId xmlns:p14="http://schemas.microsoft.com/office/powerpoint/2010/main" val="137769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7673"/>
            <a:ext cx="8540931" cy="1325563"/>
          </a:xfrm>
        </p:spPr>
        <p:txBody>
          <a:bodyPr/>
          <a:lstStyle/>
          <a:p>
            <a:r>
              <a:rPr lang="en-GB" dirty="0"/>
              <a:t>A bit more evidence...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GB" dirty="0"/>
              <a:t>Implications of not treating OM</a:t>
            </a:r>
          </a:p>
        </p:txBody>
      </p:sp>
      <p:pic>
        <p:nvPicPr>
          <p:cNvPr id="12" name="Content Placeholder 11"/>
          <p:cNvPicPr>
            <a:picLocks noGrp="1" noChangeAspect="1"/>
          </p:cNvPicPr>
          <p:nvPr>
            <p:ph sz="half" idx="1"/>
          </p:nvPr>
        </p:nvPicPr>
        <p:blipFill>
          <a:blip r:embed="rId2" cstate="print"/>
          <a:stretch>
            <a:fillRect/>
          </a:stretch>
        </p:blipFill>
        <p:spPr>
          <a:xfrm>
            <a:off x="1676400" y="942922"/>
            <a:ext cx="5105400" cy="3611512"/>
          </a:xfrm>
          <a:prstGeom prst="rect">
            <a:avLst/>
          </a:prstGeom>
        </p:spPr>
      </p:pic>
      <p:sp>
        <p:nvSpPr>
          <p:cNvPr id="13" name="TextBox 12"/>
          <p:cNvSpPr txBox="1"/>
          <p:nvPr/>
        </p:nvSpPr>
        <p:spPr>
          <a:xfrm>
            <a:off x="6858001" y="2057401"/>
            <a:ext cx="3692857" cy="1200329"/>
          </a:xfrm>
          <a:prstGeom prst="rect">
            <a:avLst/>
          </a:prstGeom>
          <a:noFill/>
        </p:spPr>
        <p:txBody>
          <a:bodyPr wrap="square" rtlCol="0">
            <a:spAutoFit/>
          </a:bodyPr>
          <a:lstStyle/>
          <a:p>
            <a:r>
              <a:rPr lang="en-GB" dirty="0" err="1">
                <a:solidFill>
                  <a:srgbClr val="002060"/>
                </a:solidFill>
              </a:rPr>
              <a:t>Hoberman</a:t>
            </a:r>
            <a:r>
              <a:rPr lang="en-GB" dirty="0">
                <a:solidFill>
                  <a:srgbClr val="002060"/>
                </a:solidFill>
              </a:rPr>
              <a:t> A et al. Treatment of acute otitis media in children under 2 years of age. </a:t>
            </a:r>
            <a:r>
              <a:rPr lang="en-GB" i="1" dirty="0">
                <a:solidFill>
                  <a:srgbClr val="002060"/>
                </a:solidFill>
              </a:rPr>
              <a:t>N </a:t>
            </a:r>
            <a:r>
              <a:rPr lang="en-GB" i="1" dirty="0" err="1">
                <a:solidFill>
                  <a:srgbClr val="002060"/>
                </a:solidFill>
              </a:rPr>
              <a:t>Engl</a:t>
            </a:r>
            <a:r>
              <a:rPr lang="en-GB" i="1" dirty="0">
                <a:solidFill>
                  <a:srgbClr val="002060"/>
                </a:solidFill>
              </a:rPr>
              <a:t> J Med</a:t>
            </a:r>
            <a:r>
              <a:rPr lang="en-GB" dirty="0">
                <a:solidFill>
                  <a:srgbClr val="002060"/>
                </a:solidFill>
              </a:rPr>
              <a:t>. 2011 Jan; 364(2):105-115</a:t>
            </a:r>
            <a:r>
              <a:rPr lang="en-GB" dirty="0"/>
              <a:t> </a:t>
            </a:r>
          </a:p>
        </p:txBody>
      </p:sp>
      <p:sp>
        <p:nvSpPr>
          <p:cNvPr id="14" name="TextBox 13"/>
          <p:cNvSpPr txBox="1"/>
          <p:nvPr/>
        </p:nvSpPr>
        <p:spPr>
          <a:xfrm>
            <a:off x="6629400" y="6194113"/>
            <a:ext cx="4876800" cy="646331"/>
          </a:xfrm>
          <a:prstGeom prst="rect">
            <a:avLst/>
          </a:prstGeom>
          <a:noFill/>
        </p:spPr>
        <p:txBody>
          <a:bodyPr wrap="square" rtlCol="0">
            <a:spAutoFit/>
          </a:bodyPr>
          <a:lstStyle/>
          <a:p>
            <a:r>
              <a:rPr lang="en-GB" dirty="0">
                <a:solidFill>
                  <a:srgbClr val="002060"/>
                </a:solidFill>
              </a:rPr>
              <a:t>Thompson PL et al. </a:t>
            </a:r>
            <a:r>
              <a:rPr lang="en-GB" dirty="0" err="1">
                <a:solidFill>
                  <a:srgbClr val="002060"/>
                </a:solidFill>
              </a:rPr>
              <a:t>Pediatrics</a:t>
            </a:r>
            <a:r>
              <a:rPr lang="en-GB" dirty="0">
                <a:solidFill>
                  <a:srgbClr val="002060"/>
                </a:solidFill>
              </a:rPr>
              <a:t>. 2009 Feb; 123(2):424-430. </a:t>
            </a:r>
            <a:endParaRPr lang="en-GB" dirty="0"/>
          </a:p>
        </p:txBody>
      </p:sp>
      <p:pic>
        <p:nvPicPr>
          <p:cNvPr id="3" name="Picture 2"/>
          <p:cNvPicPr>
            <a:picLocks noChangeAspect="1"/>
          </p:cNvPicPr>
          <p:nvPr/>
        </p:nvPicPr>
        <p:blipFill>
          <a:blip r:embed="rId3" cstate="print"/>
          <a:stretch>
            <a:fillRect/>
          </a:stretch>
        </p:blipFill>
        <p:spPr>
          <a:xfrm>
            <a:off x="1524000" y="5250081"/>
            <a:ext cx="9144000" cy="993433"/>
          </a:xfrm>
          <a:prstGeom prst="rect">
            <a:avLst/>
          </a:prstGeom>
        </p:spPr>
      </p:pic>
      <p:pic>
        <p:nvPicPr>
          <p:cNvPr id="8" name="Picture 7"/>
          <p:cNvPicPr>
            <a:picLocks noChangeAspect="1"/>
          </p:cNvPicPr>
          <p:nvPr/>
        </p:nvPicPr>
        <p:blipFill>
          <a:blip r:embed="rId4" cstate="print"/>
          <a:stretch>
            <a:fillRect/>
          </a:stretch>
        </p:blipFill>
        <p:spPr>
          <a:xfrm>
            <a:off x="1524000" y="4524865"/>
            <a:ext cx="9144000" cy="673583"/>
          </a:xfrm>
          <a:prstGeom prst="rect">
            <a:avLst/>
          </a:prstGeom>
        </p:spPr>
      </p:pic>
      <p:sp>
        <p:nvSpPr>
          <p:cNvPr id="10" name="TextBox 9"/>
          <p:cNvSpPr txBox="1"/>
          <p:nvPr/>
        </p:nvSpPr>
        <p:spPr>
          <a:xfrm>
            <a:off x="841829" y="2057401"/>
            <a:ext cx="10290628" cy="707886"/>
          </a:xfrm>
          <a:prstGeom prst="rect">
            <a:avLst/>
          </a:prstGeom>
          <a:solidFill>
            <a:schemeClr val="bg1"/>
          </a:solidFill>
        </p:spPr>
        <p:txBody>
          <a:bodyPr wrap="square" rtlCol="0">
            <a:spAutoFit/>
          </a:bodyPr>
          <a:lstStyle/>
          <a:p>
            <a:r>
              <a:rPr lang="en-GB" sz="4000" b="1" dirty="0">
                <a:solidFill>
                  <a:srgbClr val="FF0000"/>
                </a:solidFill>
              </a:rPr>
              <a:t>Very small improvement in symptom score</a:t>
            </a:r>
          </a:p>
        </p:txBody>
      </p:sp>
      <p:sp>
        <p:nvSpPr>
          <p:cNvPr id="15" name="TextBox 14"/>
          <p:cNvSpPr txBox="1"/>
          <p:nvPr/>
        </p:nvSpPr>
        <p:spPr>
          <a:xfrm>
            <a:off x="841829" y="5198448"/>
            <a:ext cx="10290628" cy="707886"/>
          </a:xfrm>
          <a:prstGeom prst="rect">
            <a:avLst/>
          </a:prstGeom>
          <a:solidFill>
            <a:schemeClr val="bg1"/>
          </a:solidFill>
        </p:spPr>
        <p:txBody>
          <a:bodyPr wrap="square" rtlCol="0">
            <a:spAutoFit/>
          </a:bodyPr>
          <a:lstStyle/>
          <a:p>
            <a:r>
              <a:rPr lang="en-GB" sz="4000" b="1" dirty="0">
                <a:solidFill>
                  <a:srgbClr val="FF0000"/>
                </a:solidFill>
              </a:rPr>
              <a:t>NNT 4831 to stop one case of </a:t>
            </a:r>
            <a:r>
              <a:rPr lang="en-GB" sz="4000" b="1" dirty="0" err="1">
                <a:solidFill>
                  <a:srgbClr val="FF0000"/>
                </a:solidFill>
              </a:rPr>
              <a:t>mastoiditis</a:t>
            </a:r>
            <a:endParaRPr lang="en-GB" sz="4000" b="1" dirty="0">
              <a:solidFill>
                <a:srgbClr val="FF0000"/>
              </a:solidFill>
            </a:endParaRPr>
          </a:p>
        </p:txBody>
      </p:sp>
    </p:spTree>
    <p:extLst>
      <p:ext uri="{BB962C8B-B14F-4D97-AF65-F5344CB8AC3E}">
        <p14:creationId xmlns:p14="http://schemas.microsoft.com/office/powerpoint/2010/main" val="31888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children don’t need antibiotics so who does...</a:t>
            </a:r>
          </a:p>
        </p:txBody>
      </p:sp>
      <p:sp>
        <p:nvSpPr>
          <p:cNvPr id="3" name="Content Placeholder 2"/>
          <p:cNvSpPr>
            <a:spLocks noGrp="1"/>
          </p:cNvSpPr>
          <p:nvPr>
            <p:ph sz="half" idx="1"/>
          </p:nvPr>
        </p:nvSpPr>
        <p:spPr/>
        <p:txBody>
          <a:bodyPr>
            <a:normAutofit fontScale="55000" lnSpcReduction="20000"/>
          </a:bodyPr>
          <a:lstStyle/>
          <a:p>
            <a:pPr>
              <a:buNone/>
            </a:pPr>
            <a:r>
              <a:rPr lang="en-GB" sz="4700" b="1" u="sng" dirty="0">
                <a:solidFill>
                  <a:srgbClr val="0070C0"/>
                </a:solidFill>
              </a:rPr>
              <a:t>Age 6 months to 2 years</a:t>
            </a:r>
          </a:p>
          <a:p>
            <a:pPr lvl="1"/>
            <a:endParaRPr lang="en-US" sz="3700" dirty="0">
              <a:solidFill>
                <a:srgbClr val="0070C0"/>
              </a:solidFill>
            </a:endParaRPr>
          </a:p>
          <a:p>
            <a:r>
              <a:rPr lang="en-US" sz="4100" b="1" dirty="0">
                <a:solidFill>
                  <a:srgbClr val="0070C0"/>
                </a:solidFill>
              </a:rPr>
              <a:t>Bilateral OM</a:t>
            </a:r>
            <a:endParaRPr lang="en-GB" sz="4100" b="1" dirty="0">
              <a:solidFill>
                <a:srgbClr val="0070C0"/>
              </a:solidFill>
            </a:endParaRPr>
          </a:p>
          <a:p>
            <a:r>
              <a:rPr lang="en-US" sz="4100" b="1" dirty="0">
                <a:solidFill>
                  <a:srgbClr val="0070C0"/>
                </a:solidFill>
              </a:rPr>
              <a:t>Unilateral OM and symptom score of &gt;8 </a:t>
            </a:r>
            <a:r>
              <a:rPr lang="en-US" sz="4100" dirty="0">
                <a:solidFill>
                  <a:srgbClr val="0070C0"/>
                </a:solidFill>
              </a:rPr>
              <a:t>(0=no symptoms, 1=a little, 2=a lot) for the following criteria:-	</a:t>
            </a:r>
            <a:endParaRPr lang="en-GB" sz="4100" dirty="0">
              <a:solidFill>
                <a:srgbClr val="0070C0"/>
              </a:solidFill>
            </a:endParaRPr>
          </a:p>
          <a:p>
            <a:pPr lvl="1"/>
            <a:r>
              <a:rPr lang="en-US" sz="3700" dirty="0">
                <a:solidFill>
                  <a:srgbClr val="0070C0"/>
                </a:solidFill>
              </a:rPr>
              <a:t>fever (&gt;39 degrees = score of 2)</a:t>
            </a:r>
            <a:endParaRPr lang="en-GB" sz="3700" dirty="0">
              <a:solidFill>
                <a:srgbClr val="0070C0"/>
              </a:solidFill>
            </a:endParaRPr>
          </a:p>
          <a:p>
            <a:pPr lvl="1"/>
            <a:r>
              <a:rPr lang="en-US" sz="3700" dirty="0">
                <a:solidFill>
                  <a:srgbClr val="0070C0"/>
                </a:solidFill>
              </a:rPr>
              <a:t>tugging ears</a:t>
            </a:r>
            <a:endParaRPr lang="en-GB" sz="3700" dirty="0">
              <a:solidFill>
                <a:srgbClr val="0070C0"/>
              </a:solidFill>
            </a:endParaRPr>
          </a:p>
          <a:p>
            <a:pPr lvl="1"/>
            <a:r>
              <a:rPr lang="en-US" sz="3700" dirty="0">
                <a:solidFill>
                  <a:srgbClr val="0070C0"/>
                </a:solidFill>
              </a:rPr>
              <a:t>crying more</a:t>
            </a:r>
            <a:endParaRPr lang="en-GB" sz="3700" dirty="0">
              <a:solidFill>
                <a:srgbClr val="0070C0"/>
              </a:solidFill>
            </a:endParaRPr>
          </a:p>
          <a:p>
            <a:pPr lvl="1"/>
            <a:r>
              <a:rPr lang="en-US" sz="3700" dirty="0">
                <a:solidFill>
                  <a:srgbClr val="0070C0"/>
                </a:solidFill>
              </a:rPr>
              <a:t>irritability</a:t>
            </a:r>
            <a:endParaRPr lang="en-GB" sz="3700" dirty="0">
              <a:solidFill>
                <a:srgbClr val="0070C0"/>
              </a:solidFill>
            </a:endParaRPr>
          </a:p>
          <a:p>
            <a:pPr lvl="1"/>
            <a:r>
              <a:rPr lang="en-US" sz="3700" dirty="0">
                <a:solidFill>
                  <a:srgbClr val="0070C0"/>
                </a:solidFill>
              </a:rPr>
              <a:t>difficulty sleeping</a:t>
            </a:r>
            <a:endParaRPr lang="en-GB" sz="3700" dirty="0">
              <a:solidFill>
                <a:srgbClr val="0070C0"/>
              </a:solidFill>
            </a:endParaRPr>
          </a:p>
          <a:p>
            <a:pPr lvl="1"/>
            <a:r>
              <a:rPr lang="en-US" sz="3700" dirty="0">
                <a:solidFill>
                  <a:srgbClr val="0070C0"/>
                </a:solidFill>
              </a:rPr>
              <a:t>less playful</a:t>
            </a:r>
            <a:endParaRPr lang="en-GB" sz="3700" dirty="0">
              <a:solidFill>
                <a:srgbClr val="0070C0"/>
              </a:solidFill>
            </a:endParaRPr>
          </a:p>
          <a:p>
            <a:pPr lvl="1"/>
            <a:r>
              <a:rPr lang="en-US" sz="3700" dirty="0">
                <a:solidFill>
                  <a:srgbClr val="0070C0"/>
                </a:solidFill>
              </a:rPr>
              <a:t>eating less.</a:t>
            </a:r>
            <a:endParaRPr lang="en-GB" sz="3700" dirty="0">
              <a:solidFill>
                <a:srgbClr val="0070C0"/>
              </a:solidFill>
            </a:endParaRPr>
          </a:p>
          <a:p>
            <a:endParaRPr lang="en-GB" dirty="0"/>
          </a:p>
        </p:txBody>
      </p:sp>
      <p:sp>
        <p:nvSpPr>
          <p:cNvPr id="4" name="Content Placeholder 3"/>
          <p:cNvSpPr>
            <a:spLocks noGrp="1"/>
          </p:cNvSpPr>
          <p:nvPr>
            <p:ph sz="half" idx="2"/>
          </p:nvPr>
        </p:nvSpPr>
        <p:spPr/>
        <p:txBody>
          <a:bodyPr>
            <a:normAutofit fontScale="55000" lnSpcReduction="20000"/>
          </a:bodyPr>
          <a:lstStyle/>
          <a:p>
            <a:pPr>
              <a:buNone/>
            </a:pPr>
            <a:r>
              <a:rPr lang="en-GB" sz="4700" b="1" u="sng" dirty="0">
                <a:solidFill>
                  <a:srgbClr val="00B050"/>
                </a:solidFill>
              </a:rPr>
              <a:t>Age 6 months to 2 years</a:t>
            </a:r>
          </a:p>
          <a:p>
            <a:endParaRPr lang="en-GB" dirty="0">
              <a:solidFill>
                <a:srgbClr val="00B050"/>
              </a:solidFill>
            </a:endParaRPr>
          </a:p>
          <a:p>
            <a:pPr lvl="0"/>
            <a:r>
              <a:rPr lang="en-US" sz="4200" dirty="0">
                <a:solidFill>
                  <a:srgbClr val="00B050"/>
                </a:solidFill>
              </a:rPr>
              <a:t>Symptoms for 4 days or more</a:t>
            </a:r>
            <a:endParaRPr lang="en-GB" sz="4200" dirty="0">
              <a:solidFill>
                <a:srgbClr val="00B050"/>
              </a:solidFill>
            </a:endParaRPr>
          </a:p>
          <a:p>
            <a:pPr lvl="0"/>
            <a:r>
              <a:rPr lang="en-US" sz="4200" dirty="0">
                <a:solidFill>
                  <a:srgbClr val="00B050"/>
                </a:solidFill>
              </a:rPr>
              <a:t>Purulent discharge from ear canal (not due to </a:t>
            </a:r>
            <a:r>
              <a:rPr lang="en-US" sz="4200" dirty="0" err="1">
                <a:solidFill>
                  <a:srgbClr val="00B050"/>
                </a:solidFill>
              </a:rPr>
              <a:t>otitis</a:t>
            </a:r>
            <a:r>
              <a:rPr lang="en-US" sz="4200" dirty="0">
                <a:solidFill>
                  <a:srgbClr val="00B050"/>
                </a:solidFill>
              </a:rPr>
              <a:t> </a:t>
            </a:r>
            <a:r>
              <a:rPr lang="en-US" sz="4200" dirty="0" err="1">
                <a:solidFill>
                  <a:srgbClr val="00B050"/>
                </a:solidFill>
              </a:rPr>
              <a:t>externa</a:t>
            </a:r>
            <a:r>
              <a:rPr lang="en-US" sz="4200" dirty="0">
                <a:solidFill>
                  <a:srgbClr val="00B050"/>
                </a:solidFill>
              </a:rPr>
              <a:t>*)</a:t>
            </a:r>
            <a:endParaRPr lang="en-GB" sz="4200" dirty="0">
              <a:solidFill>
                <a:srgbClr val="00B050"/>
              </a:solidFill>
            </a:endParaRPr>
          </a:p>
          <a:p>
            <a:pPr lvl="0"/>
            <a:r>
              <a:rPr lang="en-US" sz="4200" dirty="0">
                <a:solidFill>
                  <a:srgbClr val="00B050"/>
                </a:solidFill>
              </a:rPr>
              <a:t>Systemically unwell</a:t>
            </a:r>
            <a:endParaRPr lang="en-GB" sz="4200" dirty="0">
              <a:solidFill>
                <a:srgbClr val="00B050"/>
              </a:solidFill>
            </a:endParaRPr>
          </a:p>
          <a:p>
            <a:pPr lvl="0"/>
            <a:r>
              <a:rPr lang="en-US" sz="4200" dirty="0">
                <a:solidFill>
                  <a:srgbClr val="00B050"/>
                </a:solidFill>
              </a:rPr>
              <a:t>Under 6 months of age with presumed acute OM. </a:t>
            </a:r>
            <a:endParaRPr lang="en-GB" sz="4200" dirty="0">
              <a:solidFill>
                <a:srgbClr val="00B050"/>
              </a:solidFill>
            </a:endParaRPr>
          </a:p>
          <a:p>
            <a:endParaRPr lang="en-GB" dirty="0"/>
          </a:p>
        </p:txBody>
      </p:sp>
      <p:sp>
        <p:nvSpPr>
          <p:cNvPr id="5" name="TextBox 4"/>
          <p:cNvSpPr txBox="1"/>
          <p:nvPr/>
        </p:nvSpPr>
        <p:spPr>
          <a:xfrm>
            <a:off x="5529943" y="5747657"/>
            <a:ext cx="5823857" cy="646331"/>
          </a:xfrm>
          <a:prstGeom prst="rect">
            <a:avLst/>
          </a:prstGeom>
          <a:noFill/>
        </p:spPr>
        <p:txBody>
          <a:bodyPr wrap="square" rtlCol="0">
            <a:spAutoFit/>
          </a:bodyPr>
          <a:lstStyle/>
          <a:p>
            <a:r>
              <a:rPr lang="en-US" dirty="0"/>
              <a:t>* If ear discharge but systemically well and </a:t>
            </a:r>
            <a:r>
              <a:rPr lang="en-US" dirty="0" err="1"/>
              <a:t>apyrexial</a:t>
            </a:r>
            <a:r>
              <a:rPr lang="en-US" dirty="0"/>
              <a:t>, treat with topical antibiotics (</a:t>
            </a:r>
            <a:r>
              <a:rPr lang="en-US" b="1" dirty="0" err="1"/>
              <a:t>sofradex</a:t>
            </a:r>
            <a:r>
              <a:rPr lang="en-US" b="1" dirty="0"/>
              <a:t> </a:t>
            </a:r>
            <a:r>
              <a:rPr lang="en-US" dirty="0"/>
              <a:t>or</a:t>
            </a:r>
            <a:r>
              <a:rPr lang="en-US" b="1" dirty="0"/>
              <a:t> neomycin) </a:t>
            </a:r>
            <a:r>
              <a:rPr lang="en-US" dirty="0"/>
              <a:t>for 10 days.</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385-9253-4FB8-8C63-8E7BFA4B0528}"/>
              </a:ext>
            </a:extLst>
          </p:cNvPr>
          <p:cNvSpPr>
            <a:spLocks noGrp="1"/>
          </p:cNvSpPr>
          <p:nvPr>
            <p:ph type="title"/>
          </p:nvPr>
        </p:nvSpPr>
        <p:spPr/>
        <p:txBody>
          <a:bodyPr/>
          <a:lstStyle/>
          <a:p>
            <a:r>
              <a:rPr lang="en-GB" dirty="0"/>
              <a:t>What to treat with?</a:t>
            </a:r>
          </a:p>
        </p:txBody>
      </p:sp>
      <p:sp>
        <p:nvSpPr>
          <p:cNvPr id="3" name="Content Placeholder 2">
            <a:extLst>
              <a:ext uri="{FF2B5EF4-FFF2-40B4-BE49-F238E27FC236}">
                <a16:creationId xmlns:a16="http://schemas.microsoft.com/office/drawing/2014/main" id="{5090B6E6-496F-48CC-A345-5DC9DD81D00D}"/>
              </a:ext>
            </a:extLst>
          </p:cNvPr>
          <p:cNvSpPr>
            <a:spLocks noGrp="1"/>
          </p:cNvSpPr>
          <p:nvPr>
            <p:ph idx="1"/>
          </p:nvPr>
        </p:nvSpPr>
        <p:spPr>
          <a:xfrm>
            <a:off x="838200" y="1410833"/>
            <a:ext cx="10515600" cy="4917396"/>
          </a:xfrm>
        </p:spPr>
        <p:txBody>
          <a:bodyPr>
            <a:normAutofit fontScale="92500" lnSpcReduction="20000"/>
          </a:bodyPr>
          <a:lstStyle/>
          <a:p>
            <a:pPr marL="0" indent="0">
              <a:buNone/>
            </a:pPr>
            <a:r>
              <a:rPr lang="en-US" b="1" dirty="0">
                <a:solidFill>
                  <a:srgbClr val="FF0000"/>
                </a:solidFill>
              </a:rPr>
              <a:t>Remember </a:t>
            </a:r>
            <a:r>
              <a:rPr lang="en-US" b="1" dirty="0" err="1">
                <a:solidFill>
                  <a:srgbClr val="FF0000"/>
                </a:solidFill>
              </a:rPr>
              <a:t>microguide</a:t>
            </a:r>
            <a:r>
              <a:rPr lang="en-US" b="1" dirty="0">
                <a:solidFill>
                  <a:srgbClr val="FF0000"/>
                </a:solidFill>
              </a:rPr>
              <a:t> and PIER regional guidelines</a:t>
            </a:r>
          </a:p>
          <a:p>
            <a:pPr marL="0" indent="0">
              <a:buNone/>
            </a:pPr>
            <a:endParaRPr lang="en-US" b="1" dirty="0">
              <a:solidFill>
                <a:srgbClr val="FF0000"/>
              </a:solidFill>
            </a:endParaRPr>
          </a:p>
          <a:p>
            <a:r>
              <a:rPr lang="en-US" b="1" dirty="0"/>
              <a:t>Amoxicillin PO </a:t>
            </a:r>
            <a:r>
              <a:rPr lang="en-US" dirty="0"/>
              <a:t>for 5 days.</a:t>
            </a:r>
          </a:p>
          <a:p>
            <a:pPr marL="0" indent="0">
              <a:buNone/>
            </a:pPr>
            <a:endParaRPr lang="en-GB" dirty="0"/>
          </a:p>
          <a:p>
            <a:r>
              <a:rPr lang="en-US" dirty="0"/>
              <a:t>If failed treatment with amoxicillin , </a:t>
            </a:r>
            <a:r>
              <a:rPr lang="en-US" b="1" dirty="0"/>
              <a:t>co-amoxiclav PO </a:t>
            </a:r>
            <a:r>
              <a:rPr lang="en-US" dirty="0"/>
              <a:t>for 5 days</a:t>
            </a:r>
            <a:endParaRPr lang="en-GB" dirty="0"/>
          </a:p>
          <a:p>
            <a:r>
              <a:rPr lang="en-US" dirty="0"/>
              <a:t>If IV treatment required, for </a:t>
            </a:r>
            <a:r>
              <a:rPr lang="en-US" b="1" dirty="0"/>
              <a:t>ceftriaxone IV</a:t>
            </a:r>
            <a:endParaRPr lang="en-GB" b="1" dirty="0"/>
          </a:p>
          <a:p>
            <a:pPr marL="0" indent="0">
              <a:buNone/>
            </a:pPr>
            <a:endParaRPr lang="en-GB" dirty="0"/>
          </a:p>
          <a:p>
            <a:r>
              <a:rPr lang="en-US" dirty="0"/>
              <a:t>[</a:t>
            </a:r>
            <a:r>
              <a:rPr lang="en-US" b="1" dirty="0"/>
              <a:t>azithromycin PO </a:t>
            </a:r>
            <a:r>
              <a:rPr lang="en-US" dirty="0"/>
              <a:t>if penicillin allergy]</a:t>
            </a:r>
          </a:p>
          <a:p>
            <a:endParaRPr lang="en-US" dirty="0"/>
          </a:p>
          <a:p>
            <a:r>
              <a:rPr lang="en-US" dirty="0"/>
              <a:t>In children with tympanostomy tubes in situ, data suggest that treatment with topical Abs is associated with lower rates of treatment failure than Tx with oral Abs - (</a:t>
            </a:r>
            <a:r>
              <a:rPr lang="en-US" u="sng" dirty="0">
                <a:hlinkClick r:id="rId2"/>
              </a:rPr>
              <a:t>Ahmed, ADC 2018</a:t>
            </a:r>
            <a:r>
              <a:rPr lang="en-US" dirty="0"/>
              <a:t>)</a:t>
            </a:r>
            <a:endParaRPr lang="en-GB" dirty="0"/>
          </a:p>
          <a:p>
            <a:endParaRPr lang="en-GB" dirty="0"/>
          </a:p>
        </p:txBody>
      </p:sp>
    </p:spTree>
    <p:extLst>
      <p:ext uri="{BB962C8B-B14F-4D97-AF65-F5344CB8AC3E}">
        <p14:creationId xmlns:p14="http://schemas.microsoft.com/office/powerpoint/2010/main" val="612007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a:t>
            </a:r>
            <a:r>
              <a:rPr lang="en-GB" dirty="0" err="1"/>
              <a:t>Esme</a:t>
            </a:r>
            <a:r>
              <a:rPr lang="en-GB" dirty="0"/>
              <a:t>?</a:t>
            </a:r>
          </a:p>
        </p:txBody>
      </p:sp>
      <p:sp>
        <p:nvSpPr>
          <p:cNvPr id="3" name="Content Placeholder 2"/>
          <p:cNvSpPr>
            <a:spLocks noGrp="1"/>
          </p:cNvSpPr>
          <p:nvPr>
            <p:ph idx="1"/>
          </p:nvPr>
        </p:nvSpPr>
        <p:spPr>
          <a:xfrm>
            <a:off x="9840687" y="1496291"/>
            <a:ext cx="1774370" cy="4351338"/>
          </a:xfrm>
        </p:spPr>
        <p:txBody>
          <a:bodyPr/>
          <a:lstStyle/>
          <a:p>
            <a:pPr algn="ctr">
              <a:buNone/>
            </a:pPr>
            <a:r>
              <a:rPr lang="en-GB" dirty="0"/>
              <a:t>Treat with 5 days </a:t>
            </a:r>
            <a:r>
              <a:rPr lang="en-GB" dirty="0" err="1"/>
              <a:t>amox</a:t>
            </a:r>
            <a:endParaRPr lang="en-GB" dirty="0"/>
          </a:p>
          <a:p>
            <a:pPr algn="ctr"/>
            <a:r>
              <a:rPr lang="en-GB" b="1" u="sng" dirty="0">
                <a:solidFill>
                  <a:srgbClr val="FF0000"/>
                </a:solidFill>
              </a:rPr>
              <a:t>Provide SAFETY NET</a:t>
            </a:r>
          </a:p>
        </p:txBody>
      </p:sp>
      <p:graphicFrame>
        <p:nvGraphicFramePr>
          <p:cNvPr id="5"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96291"/>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b="1" dirty="0">
                          <a:solidFill>
                            <a:srgbClr val="FF0000"/>
                          </a:solidFill>
                        </a:rPr>
                        <a:t>23 month old </a:t>
                      </a:r>
                      <a:r>
                        <a:rPr lang="en-US" sz="2400" dirty="0"/>
                        <a:t>girl (</a:t>
                      </a:r>
                      <a:r>
                        <a:rPr lang="en-US" sz="2400" dirty="0" err="1"/>
                        <a:t>Esme</a:t>
                      </a:r>
                      <a:r>
                        <a:rPr lang="en-US" sz="2400" dirty="0"/>
                        <a:t>)</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2</a:t>
                      </a:r>
                      <a:r>
                        <a:rPr lang="en-US" sz="2400" baseline="0" dirty="0"/>
                        <a:t> </a:t>
                      </a:r>
                      <a:r>
                        <a:rPr lang="en-US" sz="2400" dirty="0"/>
                        <a:t>days of fever</a:t>
                      </a:r>
                    </a:p>
                  </a:txBody>
                  <a:tcPr/>
                </a:tc>
                <a:tc>
                  <a:txBody>
                    <a:bodyPr/>
                    <a:lstStyle/>
                    <a:p>
                      <a:r>
                        <a:rPr lang="en-US" sz="2400" dirty="0"/>
                        <a:t>Well hydrated and </a:t>
                      </a:r>
                      <a:r>
                        <a:rPr lang="en-US" sz="2400" dirty="0" err="1"/>
                        <a:t>perfused</a:t>
                      </a:r>
                      <a:r>
                        <a:rPr lang="en-US" sz="2400" dirty="0"/>
                        <a:t> with normal</a:t>
                      </a:r>
                      <a:r>
                        <a:rPr lang="en-US" sz="2400" baseline="0" dirty="0"/>
                        <a:t> HR, RR and </a:t>
                      </a:r>
                      <a:r>
                        <a:rPr lang="en-US" sz="2400" baseline="0" dirty="0" err="1"/>
                        <a:t>sats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Crying in pain</a:t>
                      </a:r>
                    </a:p>
                    <a:p>
                      <a:endParaRPr lang="en-US" sz="2400" dirty="0"/>
                    </a:p>
                  </a:txBody>
                  <a:tcPr/>
                </a:tc>
                <a:tc>
                  <a:txBody>
                    <a:bodyPr/>
                    <a:lstStyle/>
                    <a:p>
                      <a:r>
                        <a:rPr lang="en-US" sz="2400" dirty="0"/>
                        <a:t>Temp 38.5</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 oral intake</a:t>
                      </a:r>
                    </a:p>
                  </a:txBody>
                  <a:tcPr/>
                </a:tc>
                <a:tc>
                  <a:txBody>
                    <a:bodyPr/>
                    <a:lstStyle/>
                    <a:p>
                      <a:r>
                        <a:rPr lang="en-US" sz="2400" dirty="0">
                          <a:solidFill>
                            <a:srgbClr val="FF0000"/>
                          </a:solidFill>
                        </a:rPr>
                        <a:t>Bilateral red bulging tympanic membranes</a:t>
                      </a:r>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Previously well</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1: The child with a sore throat</a:t>
            </a:r>
          </a:p>
        </p:txBody>
      </p:sp>
      <p:graphicFrame>
        <p:nvGraphicFramePr>
          <p:cNvPr id="4"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96291"/>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3 year old boy (Milo)</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2 days of fever</a:t>
                      </a:r>
                    </a:p>
                  </a:txBody>
                  <a:tcPr/>
                </a:tc>
                <a:tc>
                  <a:txBody>
                    <a:bodyPr/>
                    <a:lstStyle/>
                    <a:p>
                      <a:r>
                        <a:rPr lang="en-US" sz="2400" dirty="0"/>
                        <a:t>Well hydrated and </a:t>
                      </a:r>
                      <a:r>
                        <a:rPr lang="en-US" sz="2400" dirty="0" err="1"/>
                        <a:t>perfused</a:t>
                      </a:r>
                      <a:r>
                        <a:rPr lang="en-US" sz="2400" dirty="0"/>
                        <a:t> with normal</a:t>
                      </a:r>
                      <a:r>
                        <a:rPr lang="en-US" sz="2400" baseline="0" dirty="0"/>
                        <a:t> HR, RR and </a:t>
                      </a:r>
                      <a:r>
                        <a:rPr lang="en-US" sz="2400" baseline="0" dirty="0" err="1"/>
                        <a:t>sats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a:t>
                      </a:r>
                      <a:r>
                        <a:rPr lang="en-US" sz="2400" baseline="0" dirty="0"/>
                        <a:t> oral intake</a:t>
                      </a:r>
                      <a:endParaRPr lang="en-US" sz="2400" dirty="0"/>
                    </a:p>
                    <a:p>
                      <a:endParaRPr lang="en-US" sz="2400" dirty="0"/>
                    </a:p>
                  </a:txBody>
                  <a:tcPr/>
                </a:tc>
                <a:tc>
                  <a:txBody>
                    <a:bodyPr/>
                    <a:lstStyle/>
                    <a:p>
                      <a:r>
                        <a:rPr lang="en-US" sz="2400" dirty="0"/>
                        <a:t>Temp 38.5</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Cough and runny nose</a:t>
                      </a:r>
                    </a:p>
                  </a:txBody>
                  <a:tcPr/>
                </a:tc>
                <a:tc>
                  <a:txBody>
                    <a:bodyPr/>
                    <a:lstStyle/>
                    <a:p>
                      <a:r>
                        <a:rPr lang="en-US" sz="2400" dirty="0"/>
                        <a:t>Red</a:t>
                      </a:r>
                      <a:r>
                        <a:rPr lang="en-US" sz="2400" baseline="0" dirty="0"/>
                        <a:t> throat with </a:t>
                      </a:r>
                      <a:r>
                        <a:rPr lang="en-US" sz="2400" baseline="0" dirty="0" err="1"/>
                        <a:t>exudate</a:t>
                      </a:r>
                      <a:r>
                        <a:rPr lang="en-US" sz="2400" baseline="0" dirty="0"/>
                        <a:t> on tonsils</a:t>
                      </a:r>
                      <a:endParaRPr lang="en-US" sz="2400" dirty="0"/>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Previously well</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15899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057751"/>
            <a:ext cx="854093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Navigate to </a:t>
            </a:r>
            <a:r>
              <a:rPr kumimoji="0" lang="en-GB" sz="4400" b="0" i="0" u="none" strike="noStrike" kern="1200" cap="none" spc="0" normalizeH="0" baseline="0" noProof="0" dirty="0">
                <a:ln>
                  <a:noFill/>
                </a:ln>
                <a:solidFill>
                  <a:schemeClr val="tx1"/>
                </a:solidFill>
                <a:effectLst/>
                <a:uLnTx/>
                <a:uFillTx/>
                <a:latin typeface="+mj-lt"/>
                <a:ea typeface="+mj-ea"/>
                <a:cs typeface="+mj-cs"/>
                <a:hlinkClick r:id="rId3"/>
              </a:rPr>
              <a:t>WHT safety netting sheet for </a:t>
            </a:r>
            <a:r>
              <a:rPr kumimoji="0" lang="en-GB" sz="4400" b="0" i="0" u="none" strike="noStrike" kern="1200" cap="none" spc="0" normalizeH="0" baseline="0" noProof="0" dirty="0" err="1">
                <a:ln>
                  <a:noFill/>
                </a:ln>
                <a:solidFill>
                  <a:schemeClr val="tx1"/>
                </a:solidFill>
                <a:effectLst/>
                <a:uLnTx/>
                <a:uFillTx/>
                <a:latin typeface="+mj-lt"/>
                <a:ea typeface="+mj-ea"/>
                <a:cs typeface="+mj-cs"/>
                <a:hlinkClick r:id="rId3"/>
              </a:rPr>
              <a:t>otitis</a:t>
            </a:r>
            <a:r>
              <a:rPr kumimoji="0" lang="en-GB" sz="4400" b="0" i="0" u="none" strike="noStrike" kern="1200" cap="none" spc="0" normalizeH="0" baseline="0" noProof="0" dirty="0">
                <a:ln>
                  <a:noFill/>
                </a:ln>
                <a:solidFill>
                  <a:schemeClr val="tx1"/>
                </a:solidFill>
                <a:effectLst/>
                <a:uLnTx/>
                <a:uFillTx/>
                <a:latin typeface="+mj-lt"/>
                <a:ea typeface="+mj-ea"/>
                <a:cs typeface="+mj-cs"/>
                <a:hlinkClick r:id="rId3"/>
              </a:rPr>
              <a:t> media</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06896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15400" cy="1325563"/>
          </a:xfrm>
        </p:spPr>
        <p:txBody>
          <a:bodyPr/>
          <a:lstStyle/>
          <a:p>
            <a:r>
              <a:rPr lang="en-GB" dirty="0"/>
              <a:t>Case 3: The child with fever and cough</a:t>
            </a:r>
          </a:p>
        </p:txBody>
      </p:sp>
      <p:graphicFrame>
        <p:nvGraphicFramePr>
          <p:cNvPr id="4"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51429"/>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5 year old boy (Oleg)</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3 days of fever</a:t>
                      </a:r>
                    </a:p>
                  </a:txBody>
                  <a:tcPr/>
                </a:tc>
                <a:tc>
                  <a:txBody>
                    <a:bodyPr/>
                    <a:lstStyle/>
                    <a:p>
                      <a:r>
                        <a:rPr lang="en-US" sz="2400" dirty="0"/>
                        <a:t>Well hydrated and </a:t>
                      </a:r>
                      <a:r>
                        <a:rPr lang="en-US" sz="2400" dirty="0" err="1"/>
                        <a:t>perfused</a:t>
                      </a:r>
                      <a:r>
                        <a:rPr lang="en-US" sz="2400" dirty="0"/>
                        <a:t>.</a:t>
                      </a:r>
                      <a:r>
                        <a:rPr lang="en-US" sz="2400" baseline="0" dirty="0"/>
                        <a:t> HR 112 CRT&lt;2s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a:t>
                      </a:r>
                      <a:r>
                        <a:rPr lang="en-US" sz="2400" baseline="0" dirty="0"/>
                        <a:t> oral intake</a:t>
                      </a:r>
                      <a:endParaRPr lang="en-US" sz="2400" dirty="0"/>
                    </a:p>
                    <a:p>
                      <a:endParaRPr lang="en-US" sz="2400" dirty="0"/>
                    </a:p>
                  </a:txBody>
                  <a:tcPr/>
                </a:tc>
                <a:tc>
                  <a:txBody>
                    <a:bodyPr/>
                    <a:lstStyle/>
                    <a:p>
                      <a:r>
                        <a:rPr lang="en-US" sz="2400" dirty="0"/>
                        <a:t>RR 36. No respiratory distress</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Cough</a:t>
                      </a:r>
                    </a:p>
                  </a:txBody>
                  <a:tcPr/>
                </a:tc>
                <a:tc>
                  <a:txBody>
                    <a:bodyPr/>
                    <a:lstStyle/>
                    <a:p>
                      <a:r>
                        <a:rPr lang="en-US" sz="2400" dirty="0"/>
                        <a:t>Reduced air</a:t>
                      </a:r>
                      <a:r>
                        <a:rPr lang="en-US" sz="2400" baseline="0" dirty="0"/>
                        <a:t> entry right base and crackles</a:t>
                      </a:r>
                      <a:endParaRPr lang="en-US" sz="2400" dirty="0"/>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err="1"/>
                        <a:t>Abdo</a:t>
                      </a:r>
                      <a:r>
                        <a:rPr lang="en-US" sz="2400" dirty="0"/>
                        <a:t> pain</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17655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AEBA-3E01-4835-A158-3FCCB38FB7E7}"/>
              </a:ext>
            </a:extLst>
          </p:cNvPr>
          <p:cNvSpPr>
            <a:spLocks noGrp="1"/>
          </p:cNvSpPr>
          <p:nvPr>
            <p:ph type="title"/>
          </p:nvPr>
        </p:nvSpPr>
        <p:spPr/>
        <p:txBody>
          <a:bodyPr/>
          <a:lstStyle/>
          <a:p>
            <a:r>
              <a:rPr lang="en-GB" dirty="0"/>
              <a:t>What would you do?</a:t>
            </a:r>
          </a:p>
        </p:txBody>
      </p:sp>
      <p:sp>
        <p:nvSpPr>
          <p:cNvPr id="3" name="Content Placeholder 2">
            <a:extLst>
              <a:ext uri="{FF2B5EF4-FFF2-40B4-BE49-F238E27FC236}">
                <a16:creationId xmlns:a16="http://schemas.microsoft.com/office/drawing/2014/main" id="{538A7381-6F35-4E71-8BCA-15AF552C73C3}"/>
              </a:ext>
            </a:extLst>
          </p:cNvPr>
          <p:cNvSpPr>
            <a:spLocks noGrp="1"/>
          </p:cNvSpPr>
          <p:nvPr>
            <p:ph idx="1"/>
          </p:nvPr>
        </p:nvSpPr>
        <p:spPr/>
        <p:txBody>
          <a:bodyPr/>
          <a:lstStyle/>
          <a:p>
            <a:r>
              <a:rPr lang="en-GB" dirty="0"/>
              <a:t>Investigations?</a:t>
            </a:r>
          </a:p>
          <a:p>
            <a:r>
              <a:rPr lang="en-GB" dirty="0"/>
              <a:t>Treatment?</a:t>
            </a:r>
          </a:p>
        </p:txBody>
      </p:sp>
    </p:spTree>
    <p:extLst>
      <p:ext uri="{BB962C8B-B14F-4D97-AF65-F5344CB8AC3E}">
        <p14:creationId xmlns:p14="http://schemas.microsoft.com/office/powerpoint/2010/main" val="306655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2D4E-AB7F-4BF6-A3BD-BB60A3AB010C}"/>
              </a:ext>
            </a:extLst>
          </p:cNvPr>
          <p:cNvSpPr>
            <a:spLocks noGrp="1"/>
          </p:cNvSpPr>
          <p:nvPr>
            <p:ph type="title"/>
          </p:nvPr>
        </p:nvSpPr>
        <p:spPr>
          <a:xfrm>
            <a:off x="1981200" y="136742"/>
            <a:ext cx="8229600" cy="1143000"/>
          </a:xfrm>
        </p:spPr>
        <p:txBody>
          <a:bodyPr>
            <a:normAutofit fontScale="90000"/>
          </a:bodyPr>
          <a:lstStyle/>
          <a:p>
            <a:r>
              <a:rPr lang="en-GB" dirty="0"/>
              <a:t>GRACE study – adults with LRTI in primary care</a:t>
            </a:r>
          </a:p>
        </p:txBody>
      </p:sp>
      <p:pic>
        <p:nvPicPr>
          <p:cNvPr id="4" name="Picture 3">
            <a:extLst>
              <a:ext uri="{FF2B5EF4-FFF2-40B4-BE49-F238E27FC236}">
                <a16:creationId xmlns:a16="http://schemas.microsoft.com/office/drawing/2014/main" id="{DF577D7E-B431-463F-B655-A710BE8C0F91}"/>
              </a:ext>
            </a:extLst>
          </p:cNvPr>
          <p:cNvPicPr>
            <a:picLocks noChangeAspect="1"/>
          </p:cNvPicPr>
          <p:nvPr/>
        </p:nvPicPr>
        <p:blipFill>
          <a:blip r:embed="rId3"/>
          <a:stretch>
            <a:fillRect/>
          </a:stretch>
        </p:blipFill>
        <p:spPr>
          <a:xfrm>
            <a:off x="1981200" y="1295401"/>
            <a:ext cx="8001000" cy="4730051"/>
          </a:xfrm>
          <a:prstGeom prst="rect">
            <a:avLst/>
          </a:prstGeom>
        </p:spPr>
      </p:pic>
      <p:sp>
        <p:nvSpPr>
          <p:cNvPr id="5" name="TextBox 4">
            <a:extLst>
              <a:ext uri="{FF2B5EF4-FFF2-40B4-BE49-F238E27FC236}">
                <a16:creationId xmlns:a16="http://schemas.microsoft.com/office/drawing/2014/main" id="{859BB6E9-793B-4F26-9008-66C2186A9F23}"/>
              </a:ext>
            </a:extLst>
          </p:cNvPr>
          <p:cNvSpPr txBox="1"/>
          <p:nvPr/>
        </p:nvSpPr>
        <p:spPr>
          <a:xfrm>
            <a:off x="7924800" y="2514600"/>
            <a:ext cx="2133600" cy="400110"/>
          </a:xfrm>
          <a:prstGeom prst="rect">
            <a:avLst/>
          </a:prstGeom>
          <a:noFill/>
        </p:spPr>
        <p:txBody>
          <a:bodyPr wrap="square" rtlCol="0">
            <a:spAutoFit/>
          </a:bodyPr>
          <a:lstStyle/>
          <a:p>
            <a:r>
              <a:rPr lang="en-GB" sz="2000" dirty="0"/>
              <a:t>N=2051</a:t>
            </a:r>
          </a:p>
        </p:txBody>
      </p:sp>
      <p:sp>
        <p:nvSpPr>
          <p:cNvPr id="6" name="TextBox 5">
            <a:extLst>
              <a:ext uri="{FF2B5EF4-FFF2-40B4-BE49-F238E27FC236}">
                <a16:creationId xmlns:a16="http://schemas.microsoft.com/office/drawing/2014/main" id="{A7DFB29F-2B1A-4393-B7B6-4F3A28A0B372}"/>
              </a:ext>
            </a:extLst>
          </p:cNvPr>
          <p:cNvSpPr txBox="1"/>
          <p:nvPr/>
        </p:nvSpPr>
        <p:spPr>
          <a:xfrm>
            <a:off x="2479110" y="6248400"/>
            <a:ext cx="7960290" cy="369332"/>
          </a:xfrm>
          <a:prstGeom prst="rect">
            <a:avLst/>
          </a:prstGeom>
          <a:noFill/>
        </p:spPr>
        <p:txBody>
          <a:bodyPr wrap="square" rtlCol="0">
            <a:spAutoFit/>
          </a:bodyPr>
          <a:lstStyle/>
          <a:p>
            <a:r>
              <a:rPr lang="en-GB" b="1" dirty="0">
                <a:solidFill>
                  <a:schemeClr val="tx2"/>
                </a:solidFill>
              </a:rPr>
              <a:t>RCT of </a:t>
            </a:r>
            <a:r>
              <a:rPr lang="en-GB" b="1" dirty="0" err="1">
                <a:solidFill>
                  <a:schemeClr val="tx2"/>
                </a:solidFill>
              </a:rPr>
              <a:t>amox</a:t>
            </a:r>
            <a:r>
              <a:rPr lang="en-GB" b="1" dirty="0">
                <a:solidFill>
                  <a:schemeClr val="tx2"/>
                </a:solidFill>
              </a:rPr>
              <a:t> versus placebo in children with LRTI currently recruiting (ARTIC PC)</a:t>
            </a:r>
          </a:p>
        </p:txBody>
      </p:sp>
    </p:spTree>
    <p:extLst>
      <p:ext uri="{BB962C8B-B14F-4D97-AF65-F5344CB8AC3E}">
        <p14:creationId xmlns:p14="http://schemas.microsoft.com/office/powerpoint/2010/main" val="5164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C8AB-4698-4578-9EC2-8CBBA5335F0D}"/>
              </a:ext>
            </a:extLst>
          </p:cNvPr>
          <p:cNvSpPr>
            <a:spLocks noGrp="1"/>
          </p:cNvSpPr>
          <p:nvPr>
            <p:ph type="title"/>
          </p:nvPr>
        </p:nvSpPr>
        <p:spPr/>
        <p:txBody>
          <a:bodyPr/>
          <a:lstStyle/>
          <a:p>
            <a:r>
              <a:rPr lang="en-GB" dirty="0"/>
              <a:t>Pneumonia</a:t>
            </a:r>
          </a:p>
        </p:txBody>
      </p:sp>
      <p:sp>
        <p:nvSpPr>
          <p:cNvPr id="3" name="Content Placeholder 2">
            <a:extLst>
              <a:ext uri="{FF2B5EF4-FFF2-40B4-BE49-F238E27FC236}">
                <a16:creationId xmlns:a16="http://schemas.microsoft.com/office/drawing/2014/main" id="{AEBB8ED6-A81D-420E-91EC-D83AB7234C4D}"/>
              </a:ext>
            </a:extLst>
          </p:cNvPr>
          <p:cNvSpPr>
            <a:spLocks noGrp="1"/>
          </p:cNvSpPr>
          <p:nvPr>
            <p:ph idx="1"/>
          </p:nvPr>
        </p:nvSpPr>
        <p:spPr/>
        <p:txBody>
          <a:bodyPr>
            <a:normAutofit/>
          </a:bodyPr>
          <a:lstStyle/>
          <a:p>
            <a:r>
              <a:rPr lang="en-US" dirty="0"/>
              <a:t>Most lower respiratory tract infections are of viral </a:t>
            </a:r>
            <a:r>
              <a:rPr lang="en-US" dirty="0" err="1"/>
              <a:t>aetiology</a:t>
            </a:r>
            <a:endParaRPr lang="en-US" dirty="0"/>
          </a:p>
          <a:p>
            <a:r>
              <a:rPr lang="en-US" dirty="0"/>
              <a:t>Consider bacterial pneumonia if persistent/recurrent fever over preceding 24-48 hours with </a:t>
            </a:r>
            <a:r>
              <a:rPr lang="en-US" dirty="0" err="1"/>
              <a:t>tachypnoea</a:t>
            </a:r>
            <a:r>
              <a:rPr lang="en-US" dirty="0"/>
              <a:t>/resp distress. </a:t>
            </a:r>
          </a:p>
          <a:p>
            <a:r>
              <a:rPr lang="en-US" u="sng" dirty="0">
                <a:solidFill>
                  <a:srgbClr val="FF0000"/>
                </a:solidFill>
              </a:rPr>
              <a:t>Presence of </a:t>
            </a:r>
            <a:r>
              <a:rPr lang="en-US" u="sng" dirty="0" err="1">
                <a:solidFill>
                  <a:srgbClr val="FF0000"/>
                </a:solidFill>
              </a:rPr>
              <a:t>generalised</a:t>
            </a:r>
            <a:r>
              <a:rPr lang="en-US" u="sng" dirty="0">
                <a:solidFill>
                  <a:srgbClr val="FF0000"/>
                </a:solidFill>
              </a:rPr>
              <a:t> wheeze &gt;1y or crackles &lt;1y makes viral aetiology far more likely.</a:t>
            </a:r>
          </a:p>
          <a:p>
            <a:r>
              <a:rPr lang="en-GB" dirty="0"/>
              <a:t>Hypoxia and increased work of breathing are better indicators of pneumonia than tachypnoea and auscultatory findings (Shah SN, JAMA 2017) </a:t>
            </a:r>
          </a:p>
          <a:p>
            <a:pPr lvl="1"/>
            <a:endParaRPr lang="en-GB" dirty="0"/>
          </a:p>
          <a:p>
            <a:endParaRPr lang="en-GB" dirty="0"/>
          </a:p>
        </p:txBody>
      </p:sp>
    </p:spTree>
    <p:extLst>
      <p:ext uri="{BB962C8B-B14F-4D97-AF65-F5344CB8AC3E}">
        <p14:creationId xmlns:p14="http://schemas.microsoft.com/office/powerpoint/2010/main" val="3939405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8E6-CFD6-420D-B5C9-768B0A7BF5AB}"/>
              </a:ext>
            </a:extLst>
          </p:cNvPr>
          <p:cNvSpPr>
            <a:spLocks noGrp="1"/>
          </p:cNvSpPr>
          <p:nvPr>
            <p:ph type="title"/>
          </p:nvPr>
        </p:nvSpPr>
        <p:spPr/>
        <p:txBody>
          <a:bodyPr/>
          <a:lstStyle/>
          <a:p>
            <a:r>
              <a:rPr lang="en-GB" dirty="0"/>
              <a:t>Pneumonia </a:t>
            </a:r>
          </a:p>
        </p:txBody>
      </p:sp>
      <p:sp>
        <p:nvSpPr>
          <p:cNvPr id="3" name="Content Placeholder 2">
            <a:extLst>
              <a:ext uri="{FF2B5EF4-FFF2-40B4-BE49-F238E27FC236}">
                <a16:creationId xmlns:a16="http://schemas.microsoft.com/office/drawing/2014/main" id="{DD536EFA-ABD1-4083-85C8-43FC11487D07}"/>
              </a:ext>
            </a:extLst>
          </p:cNvPr>
          <p:cNvSpPr>
            <a:spLocks noGrp="1"/>
          </p:cNvSpPr>
          <p:nvPr>
            <p:ph idx="1"/>
          </p:nvPr>
        </p:nvSpPr>
        <p:spPr/>
        <p:txBody>
          <a:bodyPr>
            <a:normAutofit lnSpcReduction="10000"/>
          </a:bodyPr>
          <a:lstStyle/>
          <a:p>
            <a:pPr marL="0" indent="0">
              <a:buNone/>
            </a:pPr>
            <a:r>
              <a:rPr lang="en-US" b="1" dirty="0"/>
              <a:t>Moderate:</a:t>
            </a:r>
            <a:endParaRPr lang="en-GB" dirty="0"/>
          </a:p>
          <a:p>
            <a:pPr lvl="1"/>
            <a:r>
              <a:rPr lang="en-US" b="1" dirty="0"/>
              <a:t>amoxicillin PO </a:t>
            </a:r>
            <a:r>
              <a:rPr lang="en-US" dirty="0"/>
              <a:t>(or </a:t>
            </a:r>
            <a:r>
              <a:rPr lang="en-US" b="1" dirty="0"/>
              <a:t>co-amoxiclav PO </a:t>
            </a:r>
            <a:r>
              <a:rPr lang="en-US" dirty="0"/>
              <a:t>if no response to </a:t>
            </a:r>
            <a:r>
              <a:rPr lang="en-US" b="1" dirty="0"/>
              <a:t>amoxicillin</a:t>
            </a:r>
            <a:r>
              <a:rPr lang="en-US" dirty="0"/>
              <a:t>)</a:t>
            </a:r>
            <a:endParaRPr lang="en-GB" dirty="0"/>
          </a:p>
          <a:p>
            <a:pPr marL="0" indent="0">
              <a:buNone/>
            </a:pPr>
            <a:r>
              <a:rPr lang="en-US" dirty="0"/>
              <a:t> </a:t>
            </a:r>
            <a:endParaRPr lang="en-GB" dirty="0"/>
          </a:p>
          <a:p>
            <a:pPr marL="0" indent="0">
              <a:buNone/>
            </a:pPr>
            <a:r>
              <a:rPr lang="en-US" b="1" dirty="0"/>
              <a:t>If severe or complicated pneumonia </a:t>
            </a:r>
            <a:r>
              <a:rPr lang="en-US" dirty="0"/>
              <a:t>(O2 </a:t>
            </a:r>
            <a:r>
              <a:rPr lang="en-US" dirty="0" err="1"/>
              <a:t>sats</a:t>
            </a:r>
            <a:r>
              <a:rPr lang="en-US" dirty="0"/>
              <a:t>&lt;85%, </a:t>
            </a:r>
            <a:r>
              <a:rPr lang="en-US" dirty="0" err="1"/>
              <a:t>haemodynamic</a:t>
            </a:r>
            <a:r>
              <a:rPr lang="en-US" dirty="0"/>
              <a:t> instability/</a:t>
            </a:r>
            <a:r>
              <a:rPr lang="en-US" dirty="0" err="1"/>
              <a:t>septicaemia</a:t>
            </a:r>
            <a:r>
              <a:rPr lang="en-US" dirty="0"/>
              <a:t>, immunocompromised, chronic lung disease, congenital heart disease, empyema, </a:t>
            </a:r>
            <a:r>
              <a:rPr lang="en-US" dirty="0" err="1"/>
              <a:t>necrotising</a:t>
            </a:r>
            <a:r>
              <a:rPr lang="en-US" dirty="0"/>
              <a:t> pneumonia):</a:t>
            </a:r>
            <a:endParaRPr lang="en-GB" dirty="0"/>
          </a:p>
          <a:p>
            <a:pPr lvl="1"/>
            <a:r>
              <a:rPr lang="en-US" dirty="0"/>
              <a:t>&lt; 1 month of age treat with </a:t>
            </a:r>
            <a:r>
              <a:rPr lang="en-US" b="1" dirty="0"/>
              <a:t>cefotaxime IV</a:t>
            </a:r>
            <a:r>
              <a:rPr lang="en-US" dirty="0"/>
              <a:t>. Consider</a:t>
            </a:r>
            <a:r>
              <a:rPr lang="en-GB" dirty="0"/>
              <a:t> </a:t>
            </a:r>
            <a:r>
              <a:rPr lang="en-US" b="1" dirty="0"/>
              <a:t>ceftriaxone IV </a:t>
            </a:r>
            <a:r>
              <a:rPr lang="en-US" dirty="0"/>
              <a:t>if ≥37 weeks gestation and not jaundiced. </a:t>
            </a:r>
          </a:p>
          <a:p>
            <a:pPr lvl="1"/>
            <a:r>
              <a:rPr lang="en-US" dirty="0"/>
              <a:t>1-3 months of age:</a:t>
            </a:r>
            <a:r>
              <a:rPr lang="en-US" b="1" dirty="0"/>
              <a:t> ceftriaxone IV </a:t>
            </a:r>
          </a:p>
          <a:p>
            <a:pPr lvl="1"/>
            <a:r>
              <a:rPr lang="en-US" dirty="0"/>
              <a:t>≥3 months of age: </a:t>
            </a:r>
            <a:r>
              <a:rPr lang="en-US" b="1" dirty="0"/>
              <a:t>amoxicillin</a:t>
            </a:r>
            <a:r>
              <a:rPr lang="en-US" dirty="0"/>
              <a:t> </a:t>
            </a:r>
            <a:r>
              <a:rPr lang="en-US" b="1" dirty="0"/>
              <a:t>IV</a:t>
            </a:r>
            <a:r>
              <a:rPr lang="en-US" dirty="0"/>
              <a:t>. If IV access issues or option for ambulation (and oral switch not appropriate), consider </a:t>
            </a:r>
            <a:r>
              <a:rPr lang="en-US" b="1" dirty="0"/>
              <a:t>ceftriaxone IV </a:t>
            </a:r>
            <a:endParaRPr lang="en-GB" dirty="0"/>
          </a:p>
          <a:p>
            <a:endParaRPr lang="en-GB" dirty="0"/>
          </a:p>
        </p:txBody>
      </p:sp>
    </p:spTree>
    <p:extLst>
      <p:ext uri="{BB962C8B-B14F-4D97-AF65-F5344CB8AC3E}">
        <p14:creationId xmlns:p14="http://schemas.microsoft.com/office/powerpoint/2010/main" val="118935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057751"/>
            <a:ext cx="854093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Navigate to </a:t>
            </a:r>
            <a:r>
              <a:rPr kumimoji="0" lang="en-GB" sz="4400" b="0" i="0" u="none" strike="noStrike" kern="1200" cap="none" spc="0" normalizeH="0" baseline="0" noProof="0" dirty="0">
                <a:ln>
                  <a:noFill/>
                </a:ln>
                <a:solidFill>
                  <a:schemeClr val="tx1"/>
                </a:solidFill>
                <a:effectLst/>
                <a:uLnTx/>
                <a:uFillTx/>
                <a:latin typeface="+mj-lt"/>
                <a:ea typeface="+mj-ea"/>
                <a:cs typeface="+mj-cs"/>
                <a:hlinkClick r:id="rId3"/>
              </a:rPr>
              <a:t>WHT safety netting sheet for cough</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9482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15400" cy="1325563"/>
          </a:xfrm>
        </p:spPr>
        <p:txBody>
          <a:bodyPr/>
          <a:lstStyle/>
          <a:p>
            <a:r>
              <a:rPr lang="en-GB" dirty="0"/>
              <a:t>Case 4: The more unwell child </a:t>
            </a:r>
          </a:p>
        </p:txBody>
      </p:sp>
      <p:graphicFrame>
        <p:nvGraphicFramePr>
          <p:cNvPr id="4" name="Content Placeholder 5">
            <a:extLst>
              <a:ext uri="{FF2B5EF4-FFF2-40B4-BE49-F238E27FC236}">
                <a16:creationId xmlns:a16="http://schemas.microsoft.com/office/drawing/2014/main" id="{55E0002B-B12A-374F-8257-974106E718BF}"/>
              </a:ext>
            </a:extLst>
          </p:cNvPr>
          <p:cNvGraphicFramePr>
            <a:graphicFrameLocks/>
          </p:cNvGraphicFramePr>
          <p:nvPr>
            <p:extLst>
              <p:ext uri="{D42A27DB-BD31-4B8C-83A1-F6EECF244321}">
                <p14:modId xmlns:p14="http://schemas.microsoft.com/office/powerpoint/2010/main" val="887941682"/>
              </p:ext>
            </p:extLst>
          </p:nvPr>
        </p:nvGraphicFramePr>
        <p:xfrm>
          <a:off x="838200" y="1451429"/>
          <a:ext cx="8724780" cy="4526171"/>
        </p:xfrm>
        <a:graphic>
          <a:graphicData uri="http://schemas.openxmlformats.org/drawingml/2006/table">
            <a:tbl>
              <a:tblPr firstRow="1" bandRow="1">
                <a:tableStyleId>{5C22544A-7EE6-4342-B048-85BDC9FD1C3A}</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7 year old girl (</a:t>
                      </a:r>
                      <a:r>
                        <a:rPr lang="en-US" sz="2400" dirty="0" err="1"/>
                        <a:t>Maddie</a:t>
                      </a:r>
                      <a:r>
                        <a:rPr lang="en-US" sz="2400" dirty="0"/>
                        <a:t>)</a:t>
                      </a:r>
                    </a:p>
                  </a:txBody>
                  <a:tcPr/>
                </a:tc>
                <a:tc>
                  <a:txBody>
                    <a:bodyPr/>
                    <a:lstStyle/>
                    <a:p>
                      <a:r>
                        <a:rPr lang="en-US" sz="2400" dirty="0"/>
                        <a:t>Alert but very quiet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5 days of fever</a:t>
                      </a:r>
                    </a:p>
                  </a:txBody>
                  <a:tcPr/>
                </a:tc>
                <a:tc>
                  <a:txBody>
                    <a:bodyPr/>
                    <a:lstStyle/>
                    <a:p>
                      <a:r>
                        <a:rPr lang="en-US" sz="2400" baseline="0" dirty="0"/>
                        <a:t>HR 146 CRT 4s Cold peripheries</a:t>
                      </a:r>
                      <a:endParaRPr lang="en-US" sz="2400" dirty="0"/>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a:t>
                      </a:r>
                      <a:r>
                        <a:rPr lang="en-US" sz="2400" baseline="0" dirty="0"/>
                        <a:t> oral intake</a:t>
                      </a:r>
                      <a:endParaRPr lang="en-US" sz="2400" dirty="0"/>
                    </a:p>
                    <a:p>
                      <a:endParaRPr lang="en-US" sz="2400" dirty="0"/>
                    </a:p>
                  </a:txBody>
                  <a:tcPr/>
                </a:tc>
                <a:tc>
                  <a:txBody>
                    <a:bodyPr/>
                    <a:lstStyle/>
                    <a:p>
                      <a:r>
                        <a:rPr lang="en-US" sz="2400" dirty="0"/>
                        <a:t>RR 40. Mild tracheal tug/recession</a:t>
                      </a:r>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Cough</a:t>
                      </a:r>
                    </a:p>
                  </a:txBody>
                  <a:tcPr/>
                </a:tc>
                <a:tc>
                  <a:txBody>
                    <a:bodyPr/>
                    <a:lstStyle/>
                    <a:p>
                      <a:r>
                        <a:rPr lang="en-US" sz="2400" dirty="0"/>
                        <a:t>Reduced air</a:t>
                      </a:r>
                      <a:r>
                        <a:rPr lang="en-US" sz="2400" baseline="0" dirty="0"/>
                        <a:t> entry right base and crackles</a:t>
                      </a:r>
                      <a:endParaRPr lang="en-US" sz="2400" dirty="0"/>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Increasingly sleepy</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176551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a:t>
            </a:r>
          </a:p>
        </p:txBody>
      </p:sp>
      <p:sp>
        <p:nvSpPr>
          <p:cNvPr id="3" name="Content Placeholder 2"/>
          <p:cNvSpPr>
            <a:spLocks noGrp="1"/>
          </p:cNvSpPr>
          <p:nvPr>
            <p:ph idx="1"/>
          </p:nvPr>
        </p:nvSpPr>
        <p:spPr/>
        <p:txBody>
          <a:bodyPr>
            <a:normAutofit/>
          </a:bodyPr>
          <a:lstStyle/>
          <a:p>
            <a:r>
              <a:rPr lang="en-GB" dirty="0"/>
              <a:t>ABCDE</a:t>
            </a:r>
          </a:p>
          <a:p>
            <a:r>
              <a:rPr lang="en-GB" dirty="0"/>
              <a:t>Bloods, gas, XR</a:t>
            </a:r>
          </a:p>
          <a:p>
            <a:r>
              <a:rPr lang="en-GB" dirty="0"/>
              <a:t>IV fluid </a:t>
            </a:r>
            <a:r>
              <a:rPr lang="en-GB" dirty="0" err="1"/>
              <a:t>resusitation</a:t>
            </a:r>
            <a:endParaRPr lang="en-GB" dirty="0"/>
          </a:p>
          <a:p>
            <a:r>
              <a:rPr lang="en-GB" dirty="0"/>
              <a:t>IV antibiotics as per </a:t>
            </a:r>
            <a:r>
              <a:rPr lang="en-GB" dirty="0" err="1"/>
              <a:t>microguide</a:t>
            </a:r>
            <a:r>
              <a:rPr lang="en-GB" dirty="0"/>
              <a:t>/PIER</a:t>
            </a:r>
          </a:p>
          <a:p>
            <a:r>
              <a:rPr lang="en-GB" dirty="0">
                <a:hlinkClick r:id="rId3"/>
              </a:rPr>
              <a:t>SORT sepsis guideline</a:t>
            </a:r>
            <a:endParaRPr lang="en-GB" dirty="0"/>
          </a:p>
        </p:txBody>
      </p:sp>
    </p:spTree>
    <p:extLst>
      <p:ext uri="{BB962C8B-B14F-4D97-AF65-F5344CB8AC3E}">
        <p14:creationId xmlns:p14="http://schemas.microsoft.com/office/powerpoint/2010/main" val="3744348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834E-9A0E-4178-9BC3-C944A7435A41}"/>
              </a:ext>
            </a:extLst>
          </p:cNvPr>
          <p:cNvSpPr>
            <a:spLocks noGrp="1"/>
          </p:cNvSpPr>
          <p:nvPr>
            <p:ph type="title"/>
          </p:nvPr>
        </p:nvSpPr>
        <p:spPr/>
        <p:txBody>
          <a:bodyPr/>
          <a:lstStyle/>
          <a:p>
            <a:r>
              <a:rPr lang="en-GB" dirty="0"/>
              <a:t>A little note on Penicillin allergy</a:t>
            </a:r>
          </a:p>
        </p:txBody>
      </p:sp>
      <p:sp>
        <p:nvSpPr>
          <p:cNvPr id="3" name="Content Placeholder 2">
            <a:extLst>
              <a:ext uri="{FF2B5EF4-FFF2-40B4-BE49-F238E27FC236}">
                <a16:creationId xmlns:a16="http://schemas.microsoft.com/office/drawing/2014/main" id="{4D3B6876-93A0-40D8-9246-3B783946A506}"/>
              </a:ext>
            </a:extLst>
          </p:cNvPr>
          <p:cNvSpPr>
            <a:spLocks noGrp="1"/>
          </p:cNvSpPr>
          <p:nvPr>
            <p:ph idx="1"/>
          </p:nvPr>
        </p:nvSpPr>
        <p:spPr/>
        <p:txBody>
          <a:bodyPr>
            <a:normAutofit/>
          </a:bodyPr>
          <a:lstStyle/>
          <a:p>
            <a:r>
              <a:rPr lang="en-GB" dirty="0"/>
              <a:t>Most children labelled with a penicillin allergy are not allergic to penicillin</a:t>
            </a:r>
          </a:p>
          <a:p>
            <a:pPr lvl="1"/>
            <a:r>
              <a:rPr lang="en-GB" dirty="0"/>
              <a:t>Implications re lifelong label</a:t>
            </a:r>
          </a:p>
          <a:p>
            <a:pPr lvl="1"/>
            <a:r>
              <a:rPr lang="en-GB" dirty="0"/>
              <a:t>Features suggestive of a penicillin allergy (type 1 hypersensitivity):</a:t>
            </a:r>
          </a:p>
          <a:p>
            <a:pPr lvl="2"/>
            <a:r>
              <a:rPr lang="en-GB" dirty="0"/>
              <a:t>Timing post Ab</a:t>
            </a:r>
          </a:p>
          <a:p>
            <a:pPr lvl="2"/>
            <a:r>
              <a:rPr lang="en-GB" dirty="0"/>
              <a:t>Symptoms: urticaria, angio-oedema, anaphylaxis</a:t>
            </a:r>
          </a:p>
          <a:p>
            <a:pPr lvl="2"/>
            <a:r>
              <a:rPr lang="en-GB" dirty="0"/>
              <a:t>NOT genetic / not familial</a:t>
            </a:r>
          </a:p>
          <a:p>
            <a:pPr lvl="2"/>
            <a:r>
              <a:rPr lang="en-GB" dirty="0"/>
              <a:t>True penicillin allergy rare in childhood</a:t>
            </a:r>
          </a:p>
          <a:p>
            <a:pPr lvl="2"/>
            <a:endParaRPr lang="en-GB" dirty="0"/>
          </a:p>
        </p:txBody>
      </p:sp>
    </p:spTree>
    <p:extLst>
      <p:ext uri="{BB962C8B-B14F-4D97-AF65-F5344CB8AC3E}">
        <p14:creationId xmlns:p14="http://schemas.microsoft.com/office/powerpoint/2010/main" val="21642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76400" y="645914"/>
            <a:ext cx="7886700" cy="994172"/>
          </a:xfrm>
        </p:spPr>
        <p:txBody>
          <a:bodyPr/>
          <a:lstStyle/>
          <a:p>
            <a:r>
              <a:rPr lang="en-GB" dirty="0"/>
              <a:t>What would you do?</a:t>
            </a:r>
          </a:p>
        </p:txBody>
      </p:sp>
      <p:sp>
        <p:nvSpPr>
          <p:cNvPr id="3" name="TPAnswers"/>
          <p:cNvSpPr>
            <a:spLocks noGrp="1"/>
          </p:cNvSpPr>
          <p:nvPr>
            <p:ph type="body" idx="1"/>
            <p:custDataLst>
              <p:tags r:id="rId2"/>
            </p:custDataLst>
          </p:nvPr>
        </p:nvSpPr>
        <p:spPr>
          <a:xfrm>
            <a:off x="3429000" y="2451496"/>
            <a:ext cx="4229100" cy="3263504"/>
          </a:xfrm>
        </p:spPr>
        <p:txBody>
          <a:bodyPr>
            <a:normAutofit/>
          </a:bodyPr>
          <a:lstStyle/>
          <a:p>
            <a:pPr marL="457200" indent="-457200">
              <a:buAutoNum type="alphaUcPeriod"/>
            </a:pPr>
            <a:r>
              <a:rPr lang="en-GB" sz="2400" dirty="0"/>
              <a:t>Send home without antibiotics</a:t>
            </a:r>
          </a:p>
          <a:p>
            <a:pPr marL="457200" indent="-457200">
              <a:buAutoNum type="alphaUcPeriod"/>
            </a:pPr>
            <a:r>
              <a:rPr lang="en-GB" sz="2400" dirty="0"/>
              <a:t>Send home but provide a prescription to use if still unwell in 2 days</a:t>
            </a:r>
          </a:p>
          <a:p>
            <a:pPr marL="457200" indent="-457200">
              <a:buAutoNum type="alphaUcPeriod"/>
            </a:pPr>
            <a:r>
              <a:rPr lang="en-GB" sz="2400" dirty="0"/>
              <a:t>Send home with antibiotics</a:t>
            </a:r>
          </a:p>
          <a:p>
            <a:pPr marL="457200" indent="-457200">
              <a:buAutoNum type="alphaUcPeriod"/>
            </a:pPr>
            <a:r>
              <a:rPr lang="en-GB" sz="2400" dirty="0"/>
              <a:t>Admit for </a:t>
            </a:r>
            <a:r>
              <a:rPr lang="en-GB" sz="2400" dirty="0" err="1"/>
              <a:t>IVAbs</a:t>
            </a:r>
            <a:endParaRPr lang="en-GB" sz="2400" dirty="0"/>
          </a:p>
        </p:txBody>
      </p:sp>
    </p:spTree>
    <p:custDataLst>
      <p:tags r:id="rId1"/>
    </p:custDataLst>
    <p:extLst>
      <p:ext uri="{BB962C8B-B14F-4D97-AF65-F5344CB8AC3E}">
        <p14:creationId xmlns:p14="http://schemas.microsoft.com/office/powerpoint/2010/main" val="137769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7DAF-2489-4912-BBB6-E92A7CFFF63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985D37C-C86B-4447-BEA6-20F93A3DC480}"/>
              </a:ext>
            </a:extLst>
          </p:cNvPr>
          <p:cNvSpPr>
            <a:spLocks noGrp="1"/>
          </p:cNvSpPr>
          <p:nvPr>
            <p:ph idx="1"/>
          </p:nvPr>
        </p:nvSpPr>
        <p:spPr/>
        <p:txBody>
          <a:bodyPr>
            <a:normAutofit/>
          </a:bodyPr>
          <a:lstStyle/>
          <a:p>
            <a:r>
              <a:rPr lang="en-GB" dirty="0"/>
              <a:t>Move away from the bacterial / viral paradigm</a:t>
            </a:r>
          </a:p>
          <a:p>
            <a:pPr lvl="1"/>
            <a:r>
              <a:rPr lang="en-GB" dirty="0"/>
              <a:t>Make decisions based on severity of illness instead</a:t>
            </a:r>
          </a:p>
          <a:p>
            <a:r>
              <a:rPr lang="en-GB" dirty="0"/>
              <a:t>Be clear about what the benefits of Abs really are</a:t>
            </a:r>
          </a:p>
          <a:p>
            <a:r>
              <a:rPr lang="en-GB" dirty="0"/>
              <a:t>Align the consultation with the parent’s expectations</a:t>
            </a:r>
          </a:p>
          <a:p>
            <a:pPr lvl="1"/>
            <a:r>
              <a:rPr lang="en-GB" dirty="0"/>
              <a:t>Reassure them (and yourself!) that there child is not severely ill by examining + checking basic physiological parameters – HR/RR</a:t>
            </a:r>
          </a:p>
          <a:p>
            <a:pPr lvl="1"/>
            <a:r>
              <a:rPr lang="en-GB" dirty="0"/>
              <a:t>Articulate severity in terms of red/amber/green flags</a:t>
            </a:r>
          </a:p>
          <a:p>
            <a:pPr lvl="1"/>
            <a:r>
              <a:rPr lang="en-GB" dirty="0"/>
              <a:t>Use standardised antibiotic guidelines – </a:t>
            </a:r>
            <a:r>
              <a:rPr lang="en-GB" dirty="0" err="1"/>
              <a:t>microguide</a:t>
            </a:r>
            <a:r>
              <a:rPr lang="en-GB" dirty="0"/>
              <a:t>/PIER</a:t>
            </a:r>
          </a:p>
          <a:p>
            <a:pPr lvl="1"/>
            <a:r>
              <a:rPr lang="en-GB" dirty="0"/>
              <a:t>Consistent safety netting</a:t>
            </a:r>
          </a:p>
        </p:txBody>
      </p:sp>
      <p:sp>
        <p:nvSpPr>
          <p:cNvPr id="5" name="TextBox 4">
            <a:extLst>
              <a:ext uri="{FF2B5EF4-FFF2-40B4-BE49-F238E27FC236}">
                <a16:creationId xmlns:a16="http://schemas.microsoft.com/office/drawing/2014/main" id="{4540D49A-7FBE-4763-8DF5-CD74F40656F6}"/>
              </a:ext>
            </a:extLst>
          </p:cNvPr>
          <p:cNvSpPr txBox="1"/>
          <p:nvPr/>
        </p:nvSpPr>
        <p:spPr>
          <a:xfrm>
            <a:off x="3048000" y="6248401"/>
            <a:ext cx="5486400" cy="461665"/>
          </a:xfrm>
          <a:prstGeom prst="rect">
            <a:avLst/>
          </a:prstGeom>
          <a:noFill/>
        </p:spPr>
        <p:txBody>
          <a:bodyPr wrap="square" rtlCol="0">
            <a:spAutoFit/>
          </a:bodyPr>
          <a:lstStyle/>
          <a:p>
            <a:pPr algn="ctr"/>
            <a:r>
              <a:rPr lang="en-GB" sz="2400" b="1" dirty="0">
                <a:solidFill>
                  <a:schemeClr val="tx2"/>
                </a:solidFill>
              </a:rPr>
              <a:t>www.what0-18.nhs.uk</a:t>
            </a:r>
          </a:p>
        </p:txBody>
      </p:sp>
    </p:spTree>
    <p:extLst>
      <p:ext uri="{BB962C8B-B14F-4D97-AF65-F5344CB8AC3E}">
        <p14:creationId xmlns:p14="http://schemas.microsoft.com/office/powerpoint/2010/main" val="2227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3FF5-2DE0-4DA3-9FAF-5BAB3EB4C42B}"/>
              </a:ext>
            </a:extLst>
          </p:cNvPr>
          <p:cNvSpPr>
            <a:spLocks noGrp="1"/>
          </p:cNvSpPr>
          <p:nvPr>
            <p:ph type="title"/>
          </p:nvPr>
        </p:nvSpPr>
        <p:spPr/>
        <p:txBody>
          <a:bodyPr>
            <a:normAutofit/>
          </a:bodyPr>
          <a:lstStyle/>
          <a:p>
            <a:r>
              <a:rPr lang="en-US" sz="4000" dirty="0">
                <a:cs typeface="Calibri Light"/>
              </a:rPr>
              <a:t>A bit about Wessex Healthier Together</a:t>
            </a:r>
            <a:endParaRPr lang="en-US" sz="4000" dirty="0"/>
          </a:p>
        </p:txBody>
      </p:sp>
      <p:sp>
        <p:nvSpPr>
          <p:cNvPr id="3" name="Content Placeholder 2">
            <a:extLst>
              <a:ext uri="{FF2B5EF4-FFF2-40B4-BE49-F238E27FC236}">
                <a16:creationId xmlns:a16="http://schemas.microsoft.com/office/drawing/2014/main" id="{32B70EAF-F37B-471B-9CD8-58B69785A483}"/>
              </a:ext>
            </a:extLst>
          </p:cNvPr>
          <p:cNvSpPr>
            <a:spLocks noGrp="1"/>
          </p:cNvSpPr>
          <p:nvPr>
            <p:ph idx="1"/>
          </p:nvPr>
        </p:nvSpPr>
        <p:spPr/>
        <p:txBody>
          <a:bodyPr vert="horz" lIns="91440" tIns="45720" rIns="91440" bIns="45720" rtlCol="0" anchor="t">
            <a:noAutofit/>
          </a:bodyPr>
          <a:lstStyle/>
          <a:p>
            <a:pPr>
              <a:lnSpc>
                <a:spcPct val="120000"/>
              </a:lnSpc>
            </a:pPr>
            <a:r>
              <a:rPr lang="en-US" sz="2400" dirty="0">
                <a:cs typeface="Calibri"/>
              </a:rPr>
              <a:t>Website and app with resources for common childhood acute presentations for families, GPs, pharmacists, child health nurses and Emergency Departments as well as wellbeing resources for young people.</a:t>
            </a:r>
          </a:p>
          <a:p>
            <a:endParaRPr lang="en-US" sz="2400" dirty="0">
              <a:cs typeface="Calibri"/>
            </a:endParaRPr>
          </a:p>
          <a:p>
            <a:pPr>
              <a:lnSpc>
                <a:spcPct val="120000"/>
              </a:lnSpc>
            </a:pPr>
            <a:r>
              <a:rPr lang="en-US" sz="2400" dirty="0">
                <a:cs typeface="Calibri"/>
              </a:rPr>
              <a:t>Clinical pathways and safety netting sheets for:</a:t>
            </a:r>
          </a:p>
          <a:p>
            <a:pPr lvl="1">
              <a:lnSpc>
                <a:spcPct val="120000"/>
              </a:lnSpc>
            </a:pPr>
            <a:endParaRPr lang="en-US" dirty="0">
              <a:cs typeface="Calibri"/>
            </a:endParaRPr>
          </a:p>
          <a:p>
            <a:endParaRPr lang="en-US"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5EED20B2-7F69-451D-9051-E978332D75BF}"/>
              </a:ext>
            </a:extLst>
          </p:cNvPr>
          <p:cNvGraphicFramePr>
            <a:graphicFrameLocks noGrp="1"/>
          </p:cNvGraphicFramePr>
          <p:nvPr>
            <p:extLst>
              <p:ext uri="{D42A27DB-BD31-4B8C-83A1-F6EECF244321}">
                <p14:modId xmlns:p14="http://schemas.microsoft.com/office/powerpoint/2010/main" val="1854288150"/>
              </p:ext>
            </p:extLst>
          </p:nvPr>
        </p:nvGraphicFramePr>
        <p:xfrm>
          <a:off x="1169469" y="4117955"/>
          <a:ext cx="8168630" cy="741677"/>
        </p:xfrm>
        <a:graphic>
          <a:graphicData uri="http://schemas.openxmlformats.org/drawingml/2006/table">
            <a:tbl>
              <a:tblPr firstRow="1" bandRow="1">
                <a:tableStyleId>{306799F8-075E-4A3A-A7F6-7FBC6576F1A4}</a:tableStyleId>
              </a:tblPr>
              <a:tblGrid>
                <a:gridCol w="1633726">
                  <a:extLst>
                    <a:ext uri="{9D8B030D-6E8A-4147-A177-3AD203B41FA5}">
                      <a16:colId xmlns:a16="http://schemas.microsoft.com/office/drawing/2014/main" val="3227303081"/>
                    </a:ext>
                  </a:extLst>
                </a:gridCol>
                <a:gridCol w="1633726">
                  <a:extLst>
                    <a:ext uri="{9D8B030D-6E8A-4147-A177-3AD203B41FA5}">
                      <a16:colId xmlns:a16="http://schemas.microsoft.com/office/drawing/2014/main" val="4284663699"/>
                    </a:ext>
                  </a:extLst>
                </a:gridCol>
                <a:gridCol w="1323472">
                  <a:extLst>
                    <a:ext uri="{9D8B030D-6E8A-4147-A177-3AD203B41FA5}">
                      <a16:colId xmlns:a16="http://schemas.microsoft.com/office/drawing/2014/main" val="444788111"/>
                    </a:ext>
                  </a:extLst>
                </a:gridCol>
                <a:gridCol w="1417052">
                  <a:extLst>
                    <a:ext uri="{9D8B030D-6E8A-4147-A177-3AD203B41FA5}">
                      <a16:colId xmlns:a16="http://schemas.microsoft.com/office/drawing/2014/main" val="28309218"/>
                    </a:ext>
                  </a:extLst>
                </a:gridCol>
                <a:gridCol w="2160654">
                  <a:extLst>
                    <a:ext uri="{9D8B030D-6E8A-4147-A177-3AD203B41FA5}">
                      <a16:colId xmlns:a16="http://schemas.microsoft.com/office/drawing/2014/main" val="133553721"/>
                    </a:ext>
                  </a:extLst>
                </a:gridCol>
              </a:tblGrid>
              <a:tr h="370839">
                <a:tc>
                  <a:txBody>
                    <a:bodyPr/>
                    <a:lstStyle/>
                    <a:p>
                      <a:pPr lvl="0">
                        <a:buNone/>
                      </a:pPr>
                      <a:r>
                        <a:rPr lang="en-US" sz="1800" u="none" strike="noStrike" noProof="0" dirty="0"/>
                        <a:t>Bronchiolitis</a:t>
                      </a:r>
                      <a:endParaRPr lang="en-US" dirty="0"/>
                    </a:p>
                  </a:txBody>
                  <a:tcPr/>
                </a:tc>
                <a:tc>
                  <a:txBody>
                    <a:bodyPr/>
                    <a:lstStyle/>
                    <a:p>
                      <a:pPr lvl="0">
                        <a:buNone/>
                      </a:pPr>
                      <a:r>
                        <a:rPr lang="en-US" sz="1800" u="none" strike="noStrike" noProof="0" dirty="0"/>
                        <a:t>Asthma</a:t>
                      </a:r>
                      <a:endParaRPr lang="en-US" dirty="0"/>
                    </a:p>
                  </a:txBody>
                  <a:tcPr/>
                </a:tc>
                <a:tc>
                  <a:txBody>
                    <a:bodyPr/>
                    <a:lstStyle/>
                    <a:p>
                      <a:pPr lvl="0">
                        <a:buNone/>
                      </a:pPr>
                      <a:r>
                        <a:rPr lang="en-US" dirty="0"/>
                        <a:t>Fever</a:t>
                      </a:r>
                    </a:p>
                  </a:txBody>
                  <a:tcPr/>
                </a:tc>
                <a:tc>
                  <a:txBody>
                    <a:bodyPr/>
                    <a:lstStyle/>
                    <a:p>
                      <a:pPr lvl="0">
                        <a:buNone/>
                      </a:pPr>
                      <a:r>
                        <a:rPr lang="en-US" dirty="0"/>
                        <a:t>Head injury</a:t>
                      </a:r>
                    </a:p>
                  </a:txBody>
                  <a:tcPr/>
                </a:tc>
                <a:tc>
                  <a:txBody>
                    <a:bodyPr/>
                    <a:lstStyle/>
                    <a:p>
                      <a:pPr lvl="0">
                        <a:buNone/>
                      </a:pPr>
                      <a:r>
                        <a:rPr lang="en-US" dirty="0"/>
                        <a:t>Lymphadenopathy</a:t>
                      </a:r>
                    </a:p>
                  </a:txBody>
                  <a:tcPr/>
                </a:tc>
                <a:extLst>
                  <a:ext uri="{0D108BD9-81ED-4DB2-BD59-A6C34878D82A}">
                    <a16:rowId xmlns:a16="http://schemas.microsoft.com/office/drawing/2014/main" val="2018711045"/>
                  </a:ext>
                </a:extLst>
              </a:tr>
              <a:tr h="370838">
                <a:tc>
                  <a:txBody>
                    <a:bodyPr/>
                    <a:lstStyle/>
                    <a:p>
                      <a:pPr lvl="0">
                        <a:buNone/>
                      </a:pPr>
                      <a:r>
                        <a:rPr lang="en-US" sz="1800" b="1" u="none" strike="noStrike" noProof="0" dirty="0"/>
                        <a:t>Viral wheeze</a:t>
                      </a:r>
                      <a:endParaRPr lang="en-US" b="1" dirty="0"/>
                    </a:p>
                  </a:txBody>
                  <a:tcPr/>
                </a:tc>
                <a:tc>
                  <a:txBody>
                    <a:bodyPr/>
                    <a:lstStyle/>
                    <a:p>
                      <a:pPr lvl="0">
                        <a:buNone/>
                      </a:pPr>
                      <a:r>
                        <a:rPr lang="en-US" sz="1800" b="1" u="none" strike="noStrike" noProof="0" dirty="0"/>
                        <a:t>D&amp;V</a:t>
                      </a:r>
                      <a:endParaRPr lang="en-US" b="1" dirty="0"/>
                    </a:p>
                  </a:txBody>
                  <a:tcPr/>
                </a:tc>
                <a:tc>
                  <a:txBody>
                    <a:bodyPr/>
                    <a:lstStyle/>
                    <a:p>
                      <a:pPr lvl="0">
                        <a:buNone/>
                      </a:pPr>
                      <a:r>
                        <a:rPr lang="en-US" b="1" dirty="0"/>
                        <a:t>Limp</a:t>
                      </a:r>
                    </a:p>
                  </a:txBody>
                  <a:tcPr/>
                </a:tc>
                <a:tc>
                  <a:txBody>
                    <a:bodyPr/>
                    <a:lstStyle/>
                    <a:p>
                      <a:pPr lvl="0">
                        <a:buNone/>
                      </a:pPr>
                      <a:r>
                        <a:rPr lang="en-US" b="1" dirty="0"/>
                        <a:t>Abdo pain</a:t>
                      </a:r>
                    </a:p>
                  </a:txBody>
                  <a:tcPr/>
                </a:tc>
                <a:tc>
                  <a:txBody>
                    <a:bodyPr/>
                    <a:lstStyle/>
                    <a:p>
                      <a:pPr lvl="0">
                        <a:buNone/>
                      </a:pPr>
                      <a:r>
                        <a:rPr lang="en-US" b="1" dirty="0"/>
                        <a:t>UTI</a:t>
                      </a:r>
                    </a:p>
                  </a:txBody>
                  <a:tcPr/>
                </a:tc>
                <a:extLst>
                  <a:ext uri="{0D108BD9-81ED-4DB2-BD59-A6C34878D82A}">
                    <a16:rowId xmlns:a16="http://schemas.microsoft.com/office/drawing/2014/main" val="655852217"/>
                  </a:ext>
                </a:extLst>
              </a:tr>
            </a:tbl>
          </a:graphicData>
        </a:graphic>
      </p:graphicFrame>
      <p:sp>
        <p:nvSpPr>
          <p:cNvPr id="6" name="TextBox 1">
            <a:extLst>
              <a:ext uri="{FF2B5EF4-FFF2-40B4-BE49-F238E27FC236}">
                <a16:creationId xmlns:a16="http://schemas.microsoft.com/office/drawing/2014/main" id="{0688DEAA-611C-4147-B7F4-B824B501BB54}"/>
              </a:ext>
            </a:extLst>
          </p:cNvPr>
          <p:cNvSpPr txBox="1"/>
          <p:nvPr/>
        </p:nvSpPr>
        <p:spPr>
          <a:xfrm>
            <a:off x="525780" y="5680710"/>
            <a:ext cx="1118997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Thank you for attending a Wessex Healthier Together Emergency Department workshop. If you have any questions or suggestions please email: </a:t>
            </a:r>
            <a:r>
              <a:rPr lang="en-US" dirty="0">
                <a:hlinkClick r:id="rId3"/>
              </a:rPr>
              <a:t>David.james@uhs.nhs.uk</a:t>
            </a:r>
            <a:r>
              <a:rPr lang="en-US" dirty="0"/>
              <a:t> or </a:t>
            </a:r>
            <a:r>
              <a:rPr lang="en-US" dirty="0">
                <a:hlinkClick r:id="rId4"/>
              </a:rPr>
              <a:t>alan.charters@porthosp.nhs.uk</a:t>
            </a:r>
            <a:r>
              <a:rPr lang="en-US" dirty="0"/>
              <a:t>  </a:t>
            </a:r>
          </a:p>
        </p:txBody>
      </p:sp>
    </p:spTree>
    <p:extLst>
      <p:ext uri="{BB962C8B-B14F-4D97-AF65-F5344CB8AC3E}">
        <p14:creationId xmlns:p14="http://schemas.microsoft.com/office/powerpoint/2010/main" val="192147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66900" y="1063229"/>
            <a:ext cx="7886700" cy="994172"/>
          </a:xfrm>
        </p:spPr>
        <p:txBody>
          <a:bodyPr/>
          <a:lstStyle/>
          <a:p>
            <a:r>
              <a:rPr lang="en-GB" dirty="0"/>
              <a:t>How long is the pain likely to last?</a:t>
            </a:r>
          </a:p>
        </p:txBody>
      </p:sp>
      <p:sp>
        <p:nvSpPr>
          <p:cNvPr id="3" name="TPAnswers"/>
          <p:cNvSpPr>
            <a:spLocks noGrp="1"/>
          </p:cNvSpPr>
          <p:nvPr>
            <p:ph type="body" idx="1"/>
            <p:custDataLst>
              <p:tags r:id="rId2"/>
            </p:custDataLst>
          </p:nvPr>
        </p:nvSpPr>
        <p:spPr>
          <a:xfrm>
            <a:off x="3981450" y="2445152"/>
            <a:ext cx="4229100" cy="3263504"/>
          </a:xfrm>
        </p:spPr>
        <p:txBody>
          <a:bodyPr>
            <a:normAutofit/>
          </a:bodyPr>
          <a:lstStyle/>
          <a:p>
            <a:pPr marL="385763" indent="-385763">
              <a:buAutoNum type="alphaUcPeriod"/>
            </a:pPr>
            <a:r>
              <a:rPr lang="en-GB" sz="2400" dirty="0"/>
              <a:t>2 days</a:t>
            </a:r>
          </a:p>
          <a:p>
            <a:pPr marL="385763" indent="-385763">
              <a:buAutoNum type="alphaUcPeriod"/>
            </a:pPr>
            <a:r>
              <a:rPr lang="en-GB" sz="2400" dirty="0"/>
              <a:t>4 days</a:t>
            </a:r>
          </a:p>
          <a:p>
            <a:pPr marL="385763" indent="-385763">
              <a:buAutoNum type="alphaUcPeriod"/>
            </a:pPr>
            <a:r>
              <a:rPr lang="en-GB" sz="2400" dirty="0"/>
              <a:t>6 days</a:t>
            </a:r>
          </a:p>
          <a:p>
            <a:pPr marL="385763" indent="-385763">
              <a:buAutoNum type="alphaUcPeriod"/>
            </a:pPr>
            <a:r>
              <a:rPr lang="en-GB" sz="2400" dirty="0"/>
              <a:t>8 days</a:t>
            </a:r>
          </a:p>
          <a:p>
            <a:pPr marL="385763" indent="-385763">
              <a:buAutoNum type="alphaUcPeriod"/>
            </a:pPr>
            <a:r>
              <a:rPr lang="en-GB" sz="2400" dirty="0"/>
              <a:t>10 days</a:t>
            </a:r>
          </a:p>
        </p:txBody>
      </p:sp>
    </p:spTree>
    <p:custDataLst>
      <p:tags r:id="rId1"/>
    </p:custDataLst>
    <p:extLst>
      <p:ext uri="{BB962C8B-B14F-4D97-AF65-F5344CB8AC3E}">
        <p14:creationId xmlns:p14="http://schemas.microsoft.com/office/powerpoint/2010/main" val="327743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2FBC-16A9-437D-B5AD-A971C8833CC1}"/>
              </a:ext>
            </a:extLst>
          </p:cNvPr>
          <p:cNvPicPr>
            <a:picLocks noChangeAspect="1"/>
          </p:cNvPicPr>
          <p:nvPr/>
        </p:nvPicPr>
        <p:blipFill>
          <a:blip r:embed="rId3"/>
          <a:stretch>
            <a:fillRect/>
          </a:stretch>
        </p:blipFill>
        <p:spPr>
          <a:xfrm>
            <a:off x="1524000" y="0"/>
            <a:ext cx="9118254" cy="2971800"/>
          </a:xfrm>
          <a:prstGeom prst="rect">
            <a:avLst/>
          </a:prstGeom>
        </p:spPr>
      </p:pic>
      <p:pic>
        <p:nvPicPr>
          <p:cNvPr id="6" name="Picture 5">
            <a:extLst>
              <a:ext uri="{FF2B5EF4-FFF2-40B4-BE49-F238E27FC236}">
                <a16:creationId xmlns:a16="http://schemas.microsoft.com/office/drawing/2014/main" id="{0299E33E-6CEE-41F7-B720-0E971086FCA9}"/>
              </a:ext>
            </a:extLst>
          </p:cNvPr>
          <p:cNvPicPr>
            <a:picLocks noChangeAspect="1"/>
          </p:cNvPicPr>
          <p:nvPr/>
        </p:nvPicPr>
        <p:blipFill>
          <a:blip r:embed="rId4"/>
          <a:stretch>
            <a:fillRect/>
          </a:stretch>
        </p:blipFill>
        <p:spPr>
          <a:xfrm>
            <a:off x="1524000" y="2971800"/>
            <a:ext cx="5791200" cy="2054832"/>
          </a:xfrm>
          <a:prstGeom prst="rect">
            <a:avLst/>
          </a:prstGeom>
        </p:spPr>
      </p:pic>
      <p:pic>
        <p:nvPicPr>
          <p:cNvPr id="7" name="Picture 6">
            <a:extLst>
              <a:ext uri="{FF2B5EF4-FFF2-40B4-BE49-F238E27FC236}">
                <a16:creationId xmlns:a16="http://schemas.microsoft.com/office/drawing/2014/main" id="{749BCE43-2F08-4152-8EC4-63874311A5EC}"/>
              </a:ext>
            </a:extLst>
          </p:cNvPr>
          <p:cNvPicPr>
            <a:picLocks noChangeAspect="1"/>
          </p:cNvPicPr>
          <p:nvPr/>
        </p:nvPicPr>
        <p:blipFill>
          <a:blip r:embed="rId5"/>
          <a:stretch>
            <a:fillRect/>
          </a:stretch>
        </p:blipFill>
        <p:spPr>
          <a:xfrm>
            <a:off x="7315200" y="2971800"/>
            <a:ext cx="3327054" cy="3762022"/>
          </a:xfrm>
          <a:prstGeom prst="rect">
            <a:avLst/>
          </a:prstGeom>
        </p:spPr>
      </p:pic>
      <p:pic>
        <p:nvPicPr>
          <p:cNvPr id="8" name="Picture 7">
            <a:extLst>
              <a:ext uri="{FF2B5EF4-FFF2-40B4-BE49-F238E27FC236}">
                <a16:creationId xmlns:a16="http://schemas.microsoft.com/office/drawing/2014/main" id="{91AD4B3D-CFEA-4F16-BC01-96A0A8576587}"/>
              </a:ext>
            </a:extLst>
          </p:cNvPr>
          <p:cNvPicPr>
            <a:picLocks noChangeAspect="1"/>
          </p:cNvPicPr>
          <p:nvPr/>
        </p:nvPicPr>
        <p:blipFill>
          <a:blip r:embed="rId6"/>
          <a:stretch>
            <a:fillRect/>
          </a:stretch>
        </p:blipFill>
        <p:spPr>
          <a:xfrm>
            <a:off x="1524000" y="5026632"/>
            <a:ext cx="5791200" cy="1703294"/>
          </a:xfrm>
          <a:prstGeom prst="rect">
            <a:avLst/>
          </a:prstGeom>
        </p:spPr>
      </p:pic>
      <p:pic>
        <p:nvPicPr>
          <p:cNvPr id="5" name="Picture 4">
            <a:extLst>
              <a:ext uri="{FF2B5EF4-FFF2-40B4-BE49-F238E27FC236}">
                <a16:creationId xmlns:a16="http://schemas.microsoft.com/office/drawing/2014/main" id="{25B1A875-0383-46DF-A267-6D3C3FA8FFE6}"/>
              </a:ext>
            </a:extLst>
          </p:cNvPr>
          <p:cNvPicPr>
            <a:picLocks noChangeAspect="1"/>
          </p:cNvPicPr>
          <p:nvPr/>
        </p:nvPicPr>
        <p:blipFill>
          <a:blip r:embed="rId7"/>
          <a:stretch>
            <a:fillRect/>
          </a:stretch>
        </p:blipFill>
        <p:spPr>
          <a:xfrm>
            <a:off x="7573344" y="-42649"/>
            <a:ext cx="2810767" cy="6858000"/>
          </a:xfrm>
          <a:prstGeom prst="rect">
            <a:avLst/>
          </a:prstGeom>
        </p:spPr>
      </p:pic>
    </p:spTree>
    <p:extLst>
      <p:ext uri="{BB962C8B-B14F-4D97-AF65-F5344CB8AC3E}">
        <p14:creationId xmlns:p14="http://schemas.microsoft.com/office/powerpoint/2010/main" val="36628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Respiratory tract infections-  why do we prescribe Abs?</a:t>
            </a:r>
          </a:p>
        </p:txBody>
      </p:sp>
      <p:sp>
        <p:nvSpPr>
          <p:cNvPr id="3" name="Content Placeholder 2"/>
          <p:cNvSpPr>
            <a:spLocks noGrp="1"/>
          </p:cNvSpPr>
          <p:nvPr>
            <p:ph idx="1"/>
          </p:nvPr>
        </p:nvSpPr>
        <p:spPr/>
        <p:txBody>
          <a:bodyPr/>
          <a:lstStyle/>
          <a:p>
            <a:r>
              <a:rPr lang="en-GB" dirty="0"/>
              <a:t>Believe that the child will get better more quickly</a:t>
            </a:r>
          </a:p>
          <a:p>
            <a:pPr lvl="1"/>
            <a:r>
              <a:rPr lang="en-GB" dirty="0"/>
              <a:t>It is difficult to tell between viral and bacterial pathology. You think the child probably has a bacterial infection so treating will be better.</a:t>
            </a:r>
          </a:p>
          <a:p>
            <a:r>
              <a:rPr lang="en-GB" dirty="0"/>
              <a:t>Significant concerns that ‘missing’ a bacterial infection will result in invasive bacterial infection / suppurative complications</a:t>
            </a:r>
          </a:p>
          <a:p>
            <a:pPr lvl="1"/>
            <a:r>
              <a:rPr lang="en-GB" dirty="0"/>
              <a:t>Should we be prescribing Abs “just in case”</a:t>
            </a:r>
          </a:p>
        </p:txBody>
      </p:sp>
    </p:spTree>
    <p:extLst>
      <p:ext uri="{BB962C8B-B14F-4D97-AF65-F5344CB8AC3E}">
        <p14:creationId xmlns:p14="http://schemas.microsoft.com/office/powerpoint/2010/main" val="172255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7673"/>
            <a:ext cx="8540931" cy="1325563"/>
          </a:xfrm>
        </p:spPr>
        <p:txBody>
          <a:bodyPr/>
          <a:lstStyle/>
          <a:p>
            <a:r>
              <a:rPr lang="en-GB" dirty="0"/>
              <a:t>Let’s look at some evidence...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150" y="152401"/>
            <a:ext cx="6743700" cy="622679"/>
          </a:xfrm>
        </p:spPr>
        <p:txBody>
          <a:bodyPr>
            <a:noAutofit/>
          </a:bodyPr>
          <a:lstStyle/>
          <a:p>
            <a:r>
              <a:rPr lang="en-GB" sz="2400" dirty="0"/>
              <a:t>Implications of not treating tonsillitis – pain day 3</a:t>
            </a:r>
          </a:p>
        </p:txBody>
      </p:sp>
      <p:sp>
        <p:nvSpPr>
          <p:cNvPr id="5" name="TextBox 4"/>
          <p:cNvSpPr txBox="1"/>
          <p:nvPr/>
        </p:nvSpPr>
        <p:spPr>
          <a:xfrm>
            <a:off x="3810000" y="6477000"/>
            <a:ext cx="4743450" cy="300082"/>
          </a:xfrm>
          <a:prstGeom prst="rect">
            <a:avLst/>
          </a:prstGeom>
          <a:noFill/>
        </p:spPr>
        <p:txBody>
          <a:bodyPr wrap="square" rtlCol="0">
            <a:spAutoFit/>
          </a:bodyPr>
          <a:lstStyle/>
          <a:p>
            <a:r>
              <a:rPr lang="en-GB" sz="1350" dirty="0">
                <a:solidFill>
                  <a:srgbClr val="002060"/>
                </a:solidFill>
              </a:rPr>
              <a:t>Cochrane review, Antibiotics for people with sore throats, 2013</a:t>
            </a:r>
          </a:p>
        </p:txBody>
      </p:sp>
      <p:pic>
        <p:nvPicPr>
          <p:cNvPr id="3" name="Picture 2"/>
          <p:cNvPicPr>
            <a:picLocks noChangeAspect="1"/>
          </p:cNvPicPr>
          <p:nvPr/>
        </p:nvPicPr>
        <p:blipFill>
          <a:blip r:embed="rId2" cstate="print"/>
          <a:stretch>
            <a:fillRect/>
          </a:stretch>
        </p:blipFill>
        <p:spPr>
          <a:xfrm>
            <a:off x="2521246" y="914400"/>
            <a:ext cx="6603704" cy="4209408"/>
          </a:xfrm>
          <a:prstGeom prst="rect">
            <a:avLst/>
          </a:prstGeom>
        </p:spPr>
      </p:pic>
      <p:pic>
        <p:nvPicPr>
          <p:cNvPr id="6" name="Picture 5"/>
          <p:cNvPicPr>
            <a:picLocks noChangeAspect="1"/>
          </p:cNvPicPr>
          <p:nvPr/>
        </p:nvPicPr>
        <p:blipFill>
          <a:blip r:embed="rId3" cstate="print"/>
          <a:stretch>
            <a:fillRect/>
          </a:stretch>
        </p:blipFill>
        <p:spPr>
          <a:xfrm>
            <a:off x="2438401" y="5334000"/>
            <a:ext cx="6557083" cy="814448"/>
          </a:xfrm>
          <a:prstGeom prst="rect">
            <a:avLst/>
          </a:prstGeom>
        </p:spPr>
      </p:pic>
      <p:sp>
        <p:nvSpPr>
          <p:cNvPr id="4" name="Oval 3"/>
          <p:cNvSpPr/>
          <p:nvPr/>
        </p:nvSpPr>
        <p:spPr>
          <a:xfrm>
            <a:off x="1828800" y="5029200"/>
            <a:ext cx="7772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890649" y="2569704"/>
            <a:ext cx="10450286" cy="707886"/>
          </a:xfrm>
          <a:prstGeom prst="rect">
            <a:avLst/>
          </a:prstGeom>
          <a:solidFill>
            <a:schemeClr val="bg1"/>
          </a:solidFill>
        </p:spPr>
        <p:txBody>
          <a:bodyPr wrap="square" rtlCol="0">
            <a:spAutoFit/>
          </a:bodyPr>
          <a:lstStyle/>
          <a:p>
            <a:pPr algn="ctr"/>
            <a:r>
              <a:rPr lang="en-GB" sz="4000" dirty="0">
                <a:solidFill>
                  <a:srgbClr val="FF0000"/>
                </a:solidFill>
              </a:rPr>
              <a:t>No difference in pain day 3 with antibiotics</a:t>
            </a:r>
          </a:p>
        </p:txBody>
      </p:sp>
    </p:spTree>
    <p:extLst>
      <p:ext uri="{BB962C8B-B14F-4D97-AF65-F5344CB8AC3E}">
        <p14:creationId xmlns:p14="http://schemas.microsoft.com/office/powerpoint/2010/main" val="6379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28517996-32a9-46ce-8659-87360ca91980"/>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What would you do?[;crlf;]2[;]2[;]2[;]False[;]0[;][;crlf;]3[;]3[;]2[;]4[;crlf;]1[;]0[;]Send home without antibiotics1[;]Send home without antibiotics[;][;crlf;]0[;]0[;]Send home but provide a prescription to use if still unwell in 2 days2[;]Send home but provide a prescription to use if still unwell in 2 days[;][;crlf;]0[;]0[;]Start antibiotics now3[;]Start antibiotics now[;][;crlf;]0[;]0[;]Review again the next day4[;]Review again the next day[;][;crlf;]1[;]0[;]Refer to hospital5[;]Refer to hospital[;]"/>
  <p:tag name="LIVECHARTING" val="False"/>
  <p:tag name="TPQUESTIONXML" val="﻿&lt;?xml version=&quot;1.0&quot; encoding=&quot;utf-8&quot;?&gt;&#10;&lt;questionlist&gt;&#10;    &lt;properties&gt;&#10;        &lt;guid&gt;C17FF161149041C4AE4AE17F1E6F2ABF&lt;/guid&gt;&#10;        &lt;description /&gt;&#10;        &lt;date&gt;6/13/2017 8:37: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98F9205FB74FEA96FFC78C3D41E9AF&lt;/guid&gt;&#10;            &lt;repollguid&gt;2C0360E998E74EE5A04D3CF52DDF7500&lt;/repollguid&gt;&#10;            &lt;sourceid&gt;055F92BFEA944E68960FE64D698A6994&lt;/sourceid&gt;&#10;            &lt;questiontext&gt;What would you do?&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F46A7D37A1BF4824B63969FB574FF122&lt;/guid&gt;&#10;                    &lt;answertext&gt;Send home without antibiotics&lt;/answertext&gt;&#10;                    &lt;valuetype&gt;0&lt;/valuetype&gt;&#10;                &lt;/answer&gt;&#10;                &lt;answer&gt;&#10;                    &lt;guid&gt;BB9E453E91814E8CB6FD3DDE28872217&lt;/guid&gt;&#10;                    &lt;answertext&gt;Send home but provide a prescription to use if still unwell in 2 days&lt;/answertext&gt;&#10;                    &lt;valuetype&gt;0&lt;/valuetype&gt;&#10;                &lt;/answer&gt;&#10;                &lt;answer&gt;&#10;                    &lt;guid&gt;858084A1715B4157901F74F3A126E766&lt;/guid&gt;&#10;                    &lt;answertext&gt;Start antibiotics now&lt;/answertext&gt;&#10;                    &lt;valuetype&gt;0&lt;/valuetype&gt;&#10;                &lt;/answer&gt;&#10;                &lt;answer&gt;&#10;                    &lt;guid&gt;DA2DE2071AEC40D1914224358984091E&lt;/guid&gt;&#10;                    &lt;answertext&gt;Review again in 24-48 hours&lt;/answertext&gt;&#10;                    &lt;valuetype&gt;0&lt;/valuetype&gt;&#10;                &lt;/answer&gt;&#10;                &lt;answer&gt;&#10;                    &lt;guid&gt;7FE812071ECD41EC81D4AE433B2E96E9&lt;/guid&gt;&#10;                    &lt;answertext&gt;Refer to hospital&lt;/answertext&gt;&#10;                    &lt;valuetype&gt;0&lt;/valuetype&gt;&#10;                &lt;/answer&gt;&#10;            &lt;/answers&gt;&#10;        &lt;/multichoice&gt;&#10;    &lt;/questions&gt;&#10;&lt;/questionlist&gt;"/>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RESULTS" val="How long is the pain likely to last?[;crlf;]12[;]18[;]12[;]False[;]0[;][;crlf;]2.58333333333333[;]2[;]0.759202798262025[;]0.576388888888889[;crlf;]0[;]0[;]2 days1[;]2 days[;][;crlf;]7[;]0[;]4 days2[;]4 days[;][;crlf;]3[;]0[;]6 days3[;]6 days[;][;crlf;]2[;]0[;]8 days4[;]8 days[;][;crlf;]0[;]0[;]10 days5[;]10 days[;]"/>
  <p:tag name="TPQUESTIONXML" val="﻿&lt;?xml version=&quot;1.0&quot; encoding=&quot;utf-8&quot;?&gt;&#10;&lt;questionlist&gt;&#10;    &lt;properties&gt;&#10;        &lt;guid&gt;E813C5A710DC4F2C887A330D54A066E8&lt;/guid&gt;&#10;        &lt;description /&gt;&#10;        &lt;date&gt;6/13/2017 8:37:5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F2D4F39990741DD93D37B03574218B2&lt;/guid&gt;&#10;            &lt;repollguid&gt;C2BDC89CAFF84905BF67B15464884576&lt;/repollguid&gt;&#10;            &lt;sourceid&gt;3D295F0D46974301AFD727DC872320AA&lt;/sourceid&gt;&#10;            &lt;questiontext&gt;How long is the pain likely to last?&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77475C071E624722AE95F581FB649CC8&lt;/guid&gt;&#10;                    &lt;answertext&gt;2 days&lt;/answertext&gt;&#10;                    &lt;valuetype&gt;0&lt;/valuetype&gt;&#10;                &lt;/answer&gt;&#10;                &lt;answer&gt;&#10;                    &lt;guid&gt;7E444B32908749BA9630F1A168864748&lt;/guid&gt;&#10;                    &lt;answertext&gt;4 days&lt;/answertext&gt;&#10;                    &lt;valuetype&gt;0&lt;/valuetype&gt;&#10;                &lt;/answer&gt;&#10;                &lt;answer&gt;&#10;                    &lt;guid&gt;35407F424F844910B7BD041D031AE822&lt;/guid&gt;&#10;                    &lt;answertext&gt;6 days&lt;/answertext&gt;&#10;                    &lt;valuetype&gt;0&lt;/valuetype&gt;&#10;                &lt;/answer&gt;&#10;                &lt;answer&gt;&#10;                    &lt;guid&gt;B09808392E8E4988912AAF03BEA21C70&lt;/guid&gt;&#10;                    &lt;answertext&gt;8 days&lt;/answertext&gt;&#10;                    &lt;valuetype&gt;0&lt;/valuetype&gt;&#10;                &lt;/answer&gt;&#10;                &lt;answer&gt;&#10;                    &lt;guid&gt;5934A0F7883C4EA4BB39C76A830AF474&lt;/guid&gt;&#10;                    &lt;answertext&gt;10 days&lt;/answertext&gt;&#10;                    &lt;valuetype&gt;0&lt;/valuetype&gt;&#10;                &lt;/answer&gt;&#10;            &lt;/answers&gt;&#10;        &lt;/multichoice&gt;&#10;    &lt;/questions&gt;&#10;&lt;/questionlist&gt;"/>
  <p:tag name="HASRESULTS" val="False"/>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RESULTS" val="What would you do?[;crlf;]2[;]2[;]2[;]False[;]0[;][;crlf;]3[;]3[;]2[;]4[;crlf;]1[;]0[;]Send home without antibiotics1[;]Send home without antibiotics[;][;crlf;]0[;]0[;]Send home but provide a prescription to use if still unwell in 2 days2[;]Send home but provide a prescription to use if still unwell in 2 days[;][;crlf;]0[;]0[;]Start antibiotics now3[;]Start antibiotics now[;][;crlf;]0[;]0[;]Review again the next day4[;]Review again the next day[;][;crlf;]1[;]0[;]Refer to hospital5[;]Refer to hospital[;]"/>
  <p:tag name="LIVECHARTING" val="False"/>
  <p:tag name="TPQUESTIONXML" val="﻿&lt;?xml version=&quot;1.0&quot; encoding=&quot;utf-8&quot;?&gt;&#10;&lt;questionlist&gt;&#10;    &lt;properties&gt;&#10;        &lt;guid&gt;C17FF161149041C4AE4AE17F1E6F2ABF&lt;/guid&gt;&#10;        &lt;description /&gt;&#10;        &lt;date&gt;6/13/2017 8:37: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98F9205FB74FEA96FFC78C3D41E9AF&lt;/guid&gt;&#10;            &lt;repollguid&gt;2C0360E998E74EE5A04D3CF52DDF7500&lt;/repollguid&gt;&#10;            &lt;sourceid&gt;055F92BFEA944E68960FE64D698A6994&lt;/sourceid&gt;&#10;            &lt;questiontext&gt;What would you do?&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F46A7D37A1BF4824B63969FB574FF122&lt;/guid&gt;&#10;                    &lt;answertext&gt;Send home without antibiotics&lt;/answertext&gt;&#10;                    &lt;valuetype&gt;0&lt;/valuetype&gt;&#10;                &lt;/answer&gt;&#10;                &lt;answer&gt;&#10;                    &lt;guid&gt;BB9E453E91814E8CB6FD3DDE28872217&lt;/guid&gt;&#10;                    &lt;answertext&gt;Send home but provide a prescription to use if still unwell in 2 days&lt;/answertext&gt;&#10;                    &lt;valuetype&gt;0&lt;/valuetype&gt;&#10;                &lt;/answer&gt;&#10;                &lt;answer&gt;&#10;                    &lt;guid&gt;858084A1715B4157901F74F3A126E766&lt;/guid&gt;&#10;                    &lt;answertext&gt;Start antibiotics now&lt;/answertext&gt;&#10;                    &lt;valuetype&gt;0&lt;/valuetype&gt;&#10;                &lt;/answer&gt;&#10;                &lt;answer&gt;&#10;                    &lt;guid&gt;DA2DE2071AEC40D1914224358984091E&lt;/guid&gt;&#10;                    &lt;answertext&gt;Review again in 24-48 hours&lt;/answertext&gt;&#10;                    &lt;valuetype&gt;0&lt;/valuetype&gt;&#10;                &lt;/answer&gt;&#10;                &lt;answer&gt;&#10;                    &lt;guid&gt;7FE812071ECD41EC81D4AE433B2E96E9&lt;/guid&gt;&#10;                    &lt;answertext&gt;Refer to hospital&lt;/answertext&gt;&#10;                    &lt;valuetype&gt;0&lt;/valuetype&gt;&#10;                &lt;/answer&gt;&#10;            &lt;/answers&gt;&#10;        &lt;/multichoice&gt;&#10;    &lt;/questions&gt;&#10;&lt;/questionlist&gt;"/>
  <p:tag name="AUTOOPENPOLL" val="True"/>
  <p:tag name="AUTOFORMATCHART" val="True"/>
  <p:tag name="HASRESULTS" val="Fals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3F0F82-1194-4444-BF92-EC0EB398C1C5}" vid="{CF638EE2-D322-EB4C-8557-660631C3C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Healthier Together Powerpoint Template</Template>
  <TotalTime>160</TotalTime>
  <Words>1896</Words>
  <Application>Microsoft Office PowerPoint</Application>
  <PresentationFormat>Widescreen</PresentationFormat>
  <Paragraphs>301</Paragraphs>
  <Slides>41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Respiratory tract infections in children</vt:lpstr>
      <vt:lpstr>Objectives</vt:lpstr>
      <vt:lpstr>Case 1: The child with a sore throat</vt:lpstr>
      <vt:lpstr>What would you do?</vt:lpstr>
      <vt:lpstr>How long is the pain likely to last?</vt:lpstr>
      <vt:lpstr>PowerPoint Presentation</vt:lpstr>
      <vt:lpstr>Respiratory tract infections-  why do we prescribe Abs?</vt:lpstr>
      <vt:lpstr>Let’s look at some evidence...</vt:lpstr>
      <vt:lpstr>Implications of not treating tonsillitis – pain day 3</vt:lpstr>
      <vt:lpstr>PowerPoint Presentation</vt:lpstr>
      <vt:lpstr>Risk of suppurative complications</vt:lpstr>
      <vt:lpstr>So – if most don’t need them how do we pick out the few that do?</vt:lpstr>
      <vt:lpstr>National recommendations </vt:lpstr>
      <vt:lpstr>FeverPAIN – what to do?</vt:lpstr>
      <vt:lpstr>Choice of Abs</vt:lpstr>
      <vt:lpstr>If you’re gonna do it, do it right...</vt:lpstr>
      <vt:lpstr>Choice of Abs</vt:lpstr>
      <vt:lpstr>What about Milo?</vt:lpstr>
      <vt:lpstr>But all families WANT antibiotics...</vt:lpstr>
      <vt:lpstr>Why do parents bring their child to be seen?</vt:lpstr>
      <vt:lpstr>Impact of allaying anxiety / safety netting</vt:lpstr>
      <vt:lpstr>PowerPoint Presentation</vt:lpstr>
      <vt:lpstr>Case 2: The child with earache</vt:lpstr>
      <vt:lpstr>What would you do?</vt:lpstr>
      <vt:lpstr>A bit more evidence...</vt:lpstr>
      <vt:lpstr>Implications of not treating OM</vt:lpstr>
      <vt:lpstr>Most children don’t need antibiotics so who does...</vt:lpstr>
      <vt:lpstr>What to treat with?</vt:lpstr>
      <vt:lpstr>What about Esme?</vt:lpstr>
      <vt:lpstr>PowerPoint Presentation</vt:lpstr>
      <vt:lpstr>Case 3: The child with fever and cough</vt:lpstr>
      <vt:lpstr>What would you do?</vt:lpstr>
      <vt:lpstr>GRACE study – adults with LRTI in primary care</vt:lpstr>
      <vt:lpstr>Pneumonia</vt:lpstr>
      <vt:lpstr>Pneumonia </vt:lpstr>
      <vt:lpstr>PowerPoint Presentation</vt:lpstr>
      <vt:lpstr>Case 4: The more unwell child </vt:lpstr>
      <vt:lpstr>Treatment</vt:lpstr>
      <vt:lpstr>A little note on Penicillin allergy</vt:lpstr>
      <vt:lpstr>Summary</vt:lpstr>
      <vt:lpstr>A bit about Wessex Healthier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Fever and RTI in children – interactive workshop</dc:title>
  <dc:creator>Sanjay Patel</dc:creator>
  <cp:lastModifiedBy>Sanjay Patel</cp:lastModifiedBy>
  <cp:revision>24</cp:revision>
  <cp:lastPrinted>2018-05-10T11:14:14Z</cp:lastPrinted>
  <dcterms:created xsi:type="dcterms:W3CDTF">2018-06-05T15:03:04Z</dcterms:created>
  <dcterms:modified xsi:type="dcterms:W3CDTF">2018-12-30T19:55:29Z</dcterms:modified>
</cp:coreProperties>
</file>