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7" r:id="rId2"/>
    <p:sldId id="258" r:id="rId3"/>
    <p:sldId id="284" r:id="rId4"/>
    <p:sldId id="259" r:id="rId5"/>
    <p:sldId id="260" r:id="rId6"/>
    <p:sldId id="262" r:id="rId7"/>
    <p:sldId id="263" r:id="rId8"/>
    <p:sldId id="285" r:id="rId9"/>
    <p:sldId id="286" r:id="rId10"/>
    <p:sldId id="264" r:id="rId11"/>
    <p:sldId id="268" r:id="rId12"/>
    <p:sldId id="287" r:id="rId13"/>
    <p:sldId id="291" r:id="rId14"/>
    <p:sldId id="288" r:id="rId15"/>
    <p:sldId id="289" r:id="rId16"/>
    <p:sldId id="290" r:id="rId17"/>
    <p:sldId id="274"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1327" autoAdjust="0"/>
  </p:normalViewPr>
  <p:slideViewPr>
    <p:cSldViewPr snapToGrid="0" snapToObjects="1">
      <p:cViewPr varScale="1">
        <p:scale>
          <a:sx n="90" d="100"/>
          <a:sy n="90" d="100"/>
        </p:scale>
        <p:origin x="1432"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12DDDE-B05D-8B45-BB07-16796981013E}" type="datetimeFigureOut">
              <a:rPr lang="en-US" smtClean="0"/>
              <a:pPr/>
              <a:t>12/9/18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CB9C92-87BA-8441-82B2-3983FB874A81}" type="slidenum">
              <a:rPr lang="en-US" smtClean="0"/>
              <a:pPr/>
              <a:t>‹#›</a:t>
            </a:fld>
            <a:endParaRPr lang="en-US"/>
          </a:p>
        </p:txBody>
      </p:sp>
    </p:spTree>
    <p:extLst>
      <p:ext uri="{BB962C8B-B14F-4D97-AF65-F5344CB8AC3E}">
        <p14:creationId xmlns:p14="http://schemas.microsoft.com/office/powerpoint/2010/main" val="1065107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2BADBC-9943-1A46-9A0A-131AE265CC00}" type="datetimeFigureOut">
              <a:rPr lang="en-US" smtClean="0"/>
              <a:pPr/>
              <a:t>12/9/18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91F76E-D821-AA4E-A0E4-8B8D701560A3}" type="slidenum">
              <a:rPr lang="en-US" smtClean="0"/>
              <a:pPr/>
              <a:t>‹#›</a:t>
            </a:fld>
            <a:endParaRPr lang="en-US"/>
          </a:p>
        </p:txBody>
      </p:sp>
    </p:spTree>
    <p:extLst>
      <p:ext uri="{BB962C8B-B14F-4D97-AF65-F5344CB8AC3E}">
        <p14:creationId xmlns:p14="http://schemas.microsoft.com/office/powerpoint/2010/main" val="19571108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Wessex Healthier Together case based workshop on common child hood gastro intestinal presentations</a:t>
            </a:r>
          </a:p>
          <a:p>
            <a:r>
              <a:rPr lang="en-US" dirty="0"/>
              <a:t>This has been written by Paediatric Emergency Medicine clinicians and is geared towards the MDT working in Emergency Departments across Wessex</a:t>
            </a:r>
          </a:p>
          <a:p>
            <a:r>
              <a:rPr lang="en-US" dirty="0"/>
              <a:t>It will take between 30-45 minutes depending on the level of debate generated</a:t>
            </a:r>
          </a:p>
          <a:p>
            <a:endParaRPr lang="en-US" dirty="0"/>
          </a:p>
        </p:txBody>
      </p:sp>
      <p:sp>
        <p:nvSpPr>
          <p:cNvPr id="4" name="Slide Number Placeholder 3"/>
          <p:cNvSpPr>
            <a:spLocks noGrp="1"/>
          </p:cNvSpPr>
          <p:nvPr>
            <p:ph type="sldNum" sz="quarter" idx="5"/>
          </p:nvPr>
        </p:nvSpPr>
        <p:spPr/>
        <p:txBody>
          <a:bodyPr/>
          <a:lstStyle/>
          <a:p>
            <a:fld id="{BD91F76E-D821-AA4E-A0E4-8B8D701560A3}" type="slidenum">
              <a:rPr lang="en-US" smtClean="0"/>
              <a:pPr/>
              <a:t>1</a:t>
            </a:fld>
            <a:endParaRPr lang="en-US" dirty="0"/>
          </a:p>
        </p:txBody>
      </p:sp>
    </p:spTree>
    <p:extLst>
      <p:ext uri="{BB962C8B-B14F-4D97-AF65-F5344CB8AC3E}">
        <p14:creationId xmlns:p14="http://schemas.microsoft.com/office/powerpoint/2010/main" val="1935619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boy needs baseline investigations including bloods and urine and a referral to the surgical team. It may be helpful to ask the paediatric medical team for a review if the surgeons in your hospital do not look after children this young before transfer to Southampton for a formal paediatric surgical review.</a:t>
            </a:r>
          </a:p>
        </p:txBody>
      </p:sp>
      <p:sp>
        <p:nvSpPr>
          <p:cNvPr id="4" name="Slide Number Placeholder 3"/>
          <p:cNvSpPr>
            <a:spLocks noGrp="1"/>
          </p:cNvSpPr>
          <p:nvPr>
            <p:ph type="sldNum" sz="quarter" idx="5"/>
          </p:nvPr>
        </p:nvSpPr>
        <p:spPr/>
        <p:txBody>
          <a:bodyPr/>
          <a:lstStyle/>
          <a:p>
            <a:fld id="{BD91F76E-D821-AA4E-A0E4-8B8D701560A3}" type="slidenum">
              <a:rPr lang="en-US" smtClean="0"/>
              <a:pPr/>
              <a:t>12</a:t>
            </a:fld>
            <a:endParaRPr lang="en-US"/>
          </a:p>
        </p:txBody>
      </p:sp>
    </p:spTree>
    <p:extLst>
      <p:ext uri="{BB962C8B-B14F-4D97-AF65-F5344CB8AC3E}">
        <p14:creationId xmlns:p14="http://schemas.microsoft.com/office/powerpoint/2010/main" val="1075807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case often presents to ED for a second opinion or when the family are unable to cope.</a:t>
            </a:r>
          </a:p>
          <a:p>
            <a:r>
              <a:rPr lang="en-GB" dirty="0"/>
              <a:t>They require time and kindness and can be challenging to manage in an emergency department setting.</a:t>
            </a:r>
          </a:p>
          <a:p>
            <a:r>
              <a:rPr lang="en-GB" dirty="0"/>
              <a:t>Thorough examination helps the family to realise that their child has been thoroughly assessed</a:t>
            </a:r>
          </a:p>
        </p:txBody>
      </p:sp>
      <p:sp>
        <p:nvSpPr>
          <p:cNvPr id="4" name="Slide Number Placeholder 3"/>
          <p:cNvSpPr>
            <a:spLocks noGrp="1"/>
          </p:cNvSpPr>
          <p:nvPr>
            <p:ph type="sldNum" sz="quarter" idx="5"/>
          </p:nvPr>
        </p:nvSpPr>
        <p:spPr/>
        <p:txBody>
          <a:bodyPr/>
          <a:lstStyle/>
          <a:p>
            <a:fld id="{BD91F76E-D821-AA4E-A0E4-8B8D701560A3}" type="slidenum">
              <a:rPr lang="en-US" smtClean="0"/>
              <a:pPr/>
              <a:t>14</a:t>
            </a:fld>
            <a:endParaRPr lang="en-US"/>
          </a:p>
        </p:txBody>
      </p:sp>
    </p:spTree>
    <p:extLst>
      <p:ext uri="{BB962C8B-B14F-4D97-AF65-F5344CB8AC3E}">
        <p14:creationId xmlns:p14="http://schemas.microsoft.com/office/powerpoint/2010/main" val="1801896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absence of red flags the diagnostic yield from blood tests is low. A coeliac screen is recommended in some guidelines. A non urgent </a:t>
            </a:r>
            <a:r>
              <a:rPr lang="en-GB" dirty="0" err="1"/>
              <a:t>abdo</a:t>
            </a:r>
            <a:r>
              <a:rPr lang="en-GB" dirty="0"/>
              <a:t> US is also done by some as a measure of reassurance but this needs to be done with the emphasis that you expect it to be normal and will not lead onto further investigations. </a:t>
            </a:r>
          </a:p>
          <a:p>
            <a:r>
              <a:rPr lang="en-GB" dirty="0" err="1"/>
              <a:t>Buscopan</a:t>
            </a:r>
            <a:r>
              <a:rPr lang="en-GB" dirty="0"/>
              <a:t> or peppermint oil/tea sometimes helps.</a:t>
            </a:r>
          </a:p>
          <a:p>
            <a:r>
              <a:rPr lang="en-GB" dirty="0"/>
              <a:t>The GP will continue to be the person to ‘hold’ this family and they should be directed back to them.</a:t>
            </a:r>
          </a:p>
          <a:p>
            <a:r>
              <a:rPr lang="en-GB" dirty="0"/>
              <a:t>More on functional abdominal pain next.</a:t>
            </a:r>
          </a:p>
          <a:p>
            <a:endParaRPr lang="en-GB" dirty="0"/>
          </a:p>
        </p:txBody>
      </p:sp>
      <p:sp>
        <p:nvSpPr>
          <p:cNvPr id="4" name="Slide Number Placeholder 3"/>
          <p:cNvSpPr>
            <a:spLocks noGrp="1"/>
          </p:cNvSpPr>
          <p:nvPr>
            <p:ph type="sldNum" sz="quarter" idx="5"/>
          </p:nvPr>
        </p:nvSpPr>
        <p:spPr/>
        <p:txBody>
          <a:bodyPr/>
          <a:lstStyle/>
          <a:p>
            <a:fld id="{BD91F76E-D821-AA4E-A0E4-8B8D701560A3}" type="slidenum">
              <a:rPr lang="en-US" smtClean="0"/>
              <a:pPr/>
              <a:t>15</a:t>
            </a:fld>
            <a:endParaRPr lang="en-US"/>
          </a:p>
        </p:txBody>
      </p:sp>
    </p:spTree>
    <p:extLst>
      <p:ext uri="{BB962C8B-B14F-4D97-AF65-F5344CB8AC3E}">
        <p14:creationId xmlns:p14="http://schemas.microsoft.com/office/powerpoint/2010/main" val="346557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Rome Criteria for functional </a:t>
            </a:r>
            <a:r>
              <a:rPr lang="en-GB" dirty="0" err="1"/>
              <a:t>abdo</a:t>
            </a:r>
            <a:r>
              <a:rPr lang="en-GB" dirty="0"/>
              <a:t> pain – not classically ED criteria but worth knowing as these children do come to us!</a:t>
            </a:r>
          </a:p>
        </p:txBody>
      </p:sp>
      <p:sp>
        <p:nvSpPr>
          <p:cNvPr id="4" name="Slide Number Placeholder 3"/>
          <p:cNvSpPr>
            <a:spLocks noGrp="1"/>
          </p:cNvSpPr>
          <p:nvPr>
            <p:ph type="sldNum" sz="quarter" idx="5"/>
          </p:nvPr>
        </p:nvSpPr>
        <p:spPr/>
        <p:txBody>
          <a:bodyPr/>
          <a:lstStyle/>
          <a:p>
            <a:fld id="{BD91F76E-D821-AA4E-A0E4-8B8D701560A3}" type="slidenum">
              <a:rPr lang="en-US" smtClean="0"/>
              <a:pPr/>
              <a:t>16</a:t>
            </a:fld>
            <a:endParaRPr lang="en-US"/>
          </a:p>
        </p:txBody>
      </p:sp>
    </p:spTree>
    <p:extLst>
      <p:ext uri="{BB962C8B-B14F-4D97-AF65-F5344CB8AC3E}">
        <p14:creationId xmlns:p14="http://schemas.microsoft.com/office/powerpoint/2010/main" val="558745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finish on this slide.</a:t>
            </a:r>
          </a:p>
          <a:p>
            <a:r>
              <a:rPr lang="en-GB" dirty="0"/>
              <a:t>We are keen to promote the use of Wessex Healthier Together as the go to resource for health advice for common conditions seen in Children’s ED. Please get in touch with comments and suggestions both on the workshops but also on the pathways and if you would like to get involved in pathway design or revision.</a:t>
            </a:r>
          </a:p>
        </p:txBody>
      </p:sp>
      <p:sp>
        <p:nvSpPr>
          <p:cNvPr id="4" name="Slide Number Placeholder 3"/>
          <p:cNvSpPr>
            <a:spLocks noGrp="1"/>
          </p:cNvSpPr>
          <p:nvPr>
            <p:ph type="sldNum" sz="quarter" idx="5"/>
          </p:nvPr>
        </p:nvSpPr>
        <p:spPr/>
        <p:txBody>
          <a:bodyPr/>
          <a:lstStyle/>
          <a:p>
            <a:fld id="{BD91F76E-D821-AA4E-A0E4-8B8D701560A3}" type="slidenum">
              <a:rPr lang="en-US" smtClean="0"/>
              <a:pPr/>
              <a:t>18</a:t>
            </a:fld>
            <a:endParaRPr lang="en-US"/>
          </a:p>
        </p:txBody>
      </p:sp>
    </p:spTree>
    <p:extLst>
      <p:ext uri="{BB962C8B-B14F-4D97-AF65-F5344CB8AC3E}">
        <p14:creationId xmlns:p14="http://schemas.microsoft.com/office/powerpoint/2010/main" val="2648964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explore the participants knowledge and to tease out the important parts from the history and examination of </a:t>
            </a:r>
            <a:r>
              <a:rPr lang="en-GB" noProof="0" dirty="0"/>
              <a:t>diarrhoea</a:t>
            </a:r>
            <a:r>
              <a:rPr lang="en-US" dirty="0"/>
              <a:t> and vomiting and abdominal pain.</a:t>
            </a:r>
          </a:p>
          <a:p>
            <a:r>
              <a:rPr lang="en-US" dirty="0"/>
              <a:t>This will come up a few slides later when you show the WHT pathways for each condition</a:t>
            </a:r>
          </a:p>
        </p:txBody>
      </p:sp>
      <p:sp>
        <p:nvSpPr>
          <p:cNvPr id="4" name="Slide Number Placeholder 3"/>
          <p:cNvSpPr>
            <a:spLocks noGrp="1"/>
          </p:cNvSpPr>
          <p:nvPr>
            <p:ph type="sldNum" sz="quarter" idx="5"/>
          </p:nvPr>
        </p:nvSpPr>
        <p:spPr/>
        <p:txBody>
          <a:bodyPr/>
          <a:lstStyle/>
          <a:p>
            <a:fld id="{BD91F76E-D821-AA4E-A0E4-8B8D701560A3}" type="slidenum">
              <a:rPr lang="en-US" smtClean="0"/>
              <a:pPr/>
              <a:t>3</a:t>
            </a:fld>
            <a:endParaRPr lang="en-US" dirty="0"/>
          </a:p>
        </p:txBody>
      </p:sp>
    </p:spTree>
    <p:extLst>
      <p:ext uri="{BB962C8B-B14F-4D97-AF65-F5344CB8AC3E}">
        <p14:creationId xmlns:p14="http://schemas.microsoft.com/office/powerpoint/2010/main" val="371583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common case. Though most cases this well will present to GPs or pharmacists some will present to the Emergency Department if the parents are worried or if they are unable to access healthcare elsewhere</a:t>
            </a:r>
          </a:p>
          <a:p>
            <a:r>
              <a:rPr lang="en-GB" dirty="0"/>
              <a:t>This child has a very standard history of gastroenteritis. She has no evidence of dehydration or shock.</a:t>
            </a:r>
          </a:p>
        </p:txBody>
      </p:sp>
      <p:sp>
        <p:nvSpPr>
          <p:cNvPr id="4" name="Slide Number Placeholder 3"/>
          <p:cNvSpPr>
            <a:spLocks noGrp="1"/>
          </p:cNvSpPr>
          <p:nvPr>
            <p:ph type="sldNum" sz="quarter" idx="5"/>
          </p:nvPr>
        </p:nvSpPr>
        <p:spPr/>
        <p:txBody>
          <a:bodyPr/>
          <a:lstStyle/>
          <a:p>
            <a:fld id="{BD91F76E-D821-AA4E-A0E4-8B8D701560A3}" type="slidenum">
              <a:rPr lang="en-US" smtClean="0"/>
              <a:pPr/>
              <a:t>4</a:t>
            </a:fld>
            <a:endParaRPr lang="en-US"/>
          </a:p>
        </p:txBody>
      </p:sp>
    </p:spTree>
    <p:extLst>
      <p:ext uri="{BB962C8B-B14F-4D97-AF65-F5344CB8AC3E}">
        <p14:creationId xmlns:p14="http://schemas.microsoft.com/office/powerpoint/2010/main" val="250193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the WHT pathway ( to be shown later) she has mild gastroenteritis</a:t>
            </a:r>
          </a:p>
          <a:p>
            <a:r>
              <a:rPr lang="en-GB" dirty="0"/>
              <a:t>It is safe to send her home but even the mildest children need safety netting advice – this is a good chance to demonstrate the text share button at the top of the screen. This will share the page to any mobile number and give them a link to follow to WHT resources.</a:t>
            </a:r>
          </a:p>
          <a:p>
            <a:r>
              <a:rPr lang="en-GB" dirty="0"/>
              <a:t>You could also demonstrate the language tab. This turns the leaflet into any language using google translate. This can then be printed. </a:t>
            </a:r>
          </a:p>
        </p:txBody>
      </p:sp>
      <p:sp>
        <p:nvSpPr>
          <p:cNvPr id="4" name="Slide Number Placeholder 3"/>
          <p:cNvSpPr>
            <a:spLocks noGrp="1"/>
          </p:cNvSpPr>
          <p:nvPr>
            <p:ph type="sldNum" sz="quarter" idx="5"/>
          </p:nvPr>
        </p:nvSpPr>
        <p:spPr/>
        <p:txBody>
          <a:bodyPr/>
          <a:lstStyle/>
          <a:p>
            <a:fld id="{BD91F76E-D821-AA4E-A0E4-8B8D701560A3}" type="slidenum">
              <a:rPr lang="en-US" smtClean="0"/>
              <a:pPr/>
              <a:t>5</a:t>
            </a:fld>
            <a:endParaRPr lang="en-US"/>
          </a:p>
        </p:txBody>
      </p:sp>
    </p:spTree>
    <p:extLst>
      <p:ext uri="{BB962C8B-B14F-4D97-AF65-F5344CB8AC3E}">
        <p14:creationId xmlns:p14="http://schemas.microsoft.com/office/powerpoint/2010/main" val="1009812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represents the importance of safety netting as the family have returned based on the advice given.</a:t>
            </a:r>
          </a:p>
          <a:p>
            <a:r>
              <a:rPr lang="en-GB" dirty="0"/>
              <a:t>She now has dehydration.</a:t>
            </a:r>
          </a:p>
        </p:txBody>
      </p:sp>
      <p:sp>
        <p:nvSpPr>
          <p:cNvPr id="4" name="Slide Number Placeholder 3"/>
          <p:cNvSpPr>
            <a:spLocks noGrp="1"/>
          </p:cNvSpPr>
          <p:nvPr>
            <p:ph type="sldNum" sz="quarter" idx="5"/>
          </p:nvPr>
        </p:nvSpPr>
        <p:spPr/>
        <p:txBody>
          <a:bodyPr/>
          <a:lstStyle/>
          <a:p>
            <a:fld id="{BD91F76E-D821-AA4E-A0E4-8B8D701560A3}" type="slidenum">
              <a:rPr lang="en-US" smtClean="0"/>
              <a:pPr/>
              <a:t>6</a:t>
            </a:fld>
            <a:endParaRPr lang="en-US"/>
          </a:p>
        </p:txBody>
      </p:sp>
    </p:spTree>
    <p:extLst>
      <p:ext uri="{BB962C8B-B14F-4D97-AF65-F5344CB8AC3E}">
        <p14:creationId xmlns:p14="http://schemas.microsoft.com/office/powerpoint/2010/main" val="3451049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She now has evidence of dehydration.</a:t>
            </a:r>
          </a:p>
          <a:p>
            <a:r>
              <a:rPr lang="en-GB" dirty="0"/>
              <a:t>It is vital that she has her blood sugar checked as she is quiet with ongoing D&amp;V.</a:t>
            </a:r>
          </a:p>
          <a:p>
            <a:r>
              <a:rPr lang="en-GB" dirty="0"/>
              <a:t>WHT advises ORS (</a:t>
            </a:r>
            <a:r>
              <a:rPr lang="en-GB" dirty="0" err="1"/>
              <a:t>Diarolyte</a:t>
            </a:r>
            <a:r>
              <a:rPr lang="en-GB" dirty="0"/>
              <a:t>) as the preferred fluid for fluid challenge. </a:t>
            </a:r>
          </a:p>
          <a:p>
            <a:r>
              <a:rPr lang="en-GB" dirty="0"/>
              <a:t>There is evidence for the use of diluted 50% apple juice in mild dehydration in reducing </a:t>
            </a:r>
            <a:r>
              <a:rPr lang="en-GB" dirty="0" err="1"/>
              <a:t>hospitaliration</a:t>
            </a:r>
            <a:r>
              <a:rPr lang="en-GB" dirty="0"/>
              <a:t> and the need to IV fluids. Here is the evidence https://</a:t>
            </a:r>
            <a:r>
              <a:rPr lang="en-GB" dirty="0" err="1"/>
              <a:t>jamanetwork.com</a:t>
            </a:r>
            <a:r>
              <a:rPr lang="en-GB" dirty="0"/>
              <a:t>/journals/</a:t>
            </a:r>
            <a:r>
              <a:rPr lang="en-GB" dirty="0" err="1"/>
              <a:t>jama</a:t>
            </a:r>
            <a:r>
              <a:rPr lang="en-GB" dirty="0"/>
              <a:t>/</a:t>
            </a:r>
            <a:r>
              <a:rPr lang="en-GB" dirty="0" err="1"/>
              <a:t>fullarticle</a:t>
            </a:r>
            <a:r>
              <a:rPr lang="en-GB" dirty="0"/>
              <a:t>/2518402</a:t>
            </a:r>
          </a:p>
          <a:p>
            <a:r>
              <a:rPr lang="en-GB" dirty="0"/>
              <a:t>There is also evidence that ondansetron reduces vomiting and hence readmission https://</a:t>
            </a:r>
            <a:r>
              <a:rPr lang="en-GB" dirty="0" err="1"/>
              <a:t>bmjopen.bmj.com</a:t>
            </a:r>
            <a:r>
              <a:rPr lang="en-GB" dirty="0"/>
              <a:t>/content/2/4/e000622</a:t>
            </a:r>
          </a:p>
          <a:p>
            <a:endParaRPr lang="en-GB" dirty="0"/>
          </a:p>
        </p:txBody>
      </p:sp>
      <p:sp>
        <p:nvSpPr>
          <p:cNvPr id="4" name="Slide Number Placeholder 3"/>
          <p:cNvSpPr>
            <a:spLocks noGrp="1"/>
          </p:cNvSpPr>
          <p:nvPr>
            <p:ph type="sldNum" sz="quarter" idx="5"/>
          </p:nvPr>
        </p:nvSpPr>
        <p:spPr/>
        <p:txBody>
          <a:bodyPr/>
          <a:lstStyle/>
          <a:p>
            <a:fld id="{BD91F76E-D821-AA4E-A0E4-8B8D701560A3}" type="slidenum">
              <a:rPr lang="en-US" smtClean="0"/>
              <a:pPr/>
              <a:t>7</a:t>
            </a:fld>
            <a:endParaRPr lang="en-US"/>
          </a:p>
        </p:txBody>
      </p:sp>
    </p:spTree>
    <p:extLst>
      <p:ext uri="{BB962C8B-B14F-4D97-AF65-F5344CB8AC3E}">
        <p14:creationId xmlns:p14="http://schemas.microsoft.com/office/powerpoint/2010/main" val="1034471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child has shock (prolonged CRT, tachycardic, cool peripheries). </a:t>
            </a:r>
          </a:p>
          <a:p>
            <a:r>
              <a:rPr lang="en-GB" dirty="0"/>
              <a:t>With the presentation of D&amp;V the first presumption has to be hypovolaemic shock secondary to gastroenteritis though this is relatively rare in resource rich settings. Presence of fever should give rise to consideration of sepsis, secondary to a GI pathogen and Ceftriaxone should be given.</a:t>
            </a:r>
          </a:p>
          <a:p>
            <a:r>
              <a:rPr lang="en-GB" dirty="0"/>
              <a:t>The linked SORT guideline covers septic and other forms of shock and should be used to guide further fluid management.</a:t>
            </a:r>
          </a:p>
        </p:txBody>
      </p:sp>
      <p:sp>
        <p:nvSpPr>
          <p:cNvPr id="4" name="Slide Number Placeholder 3"/>
          <p:cNvSpPr>
            <a:spLocks noGrp="1"/>
          </p:cNvSpPr>
          <p:nvPr>
            <p:ph type="sldNum" sz="quarter" idx="5"/>
          </p:nvPr>
        </p:nvSpPr>
        <p:spPr/>
        <p:txBody>
          <a:bodyPr/>
          <a:lstStyle/>
          <a:p>
            <a:fld id="{BD91F76E-D821-AA4E-A0E4-8B8D701560A3}" type="slidenum">
              <a:rPr lang="en-US" smtClean="0"/>
              <a:pPr/>
              <a:t>9</a:t>
            </a:fld>
            <a:endParaRPr lang="en-US"/>
          </a:p>
        </p:txBody>
      </p:sp>
    </p:spTree>
    <p:extLst>
      <p:ext uri="{BB962C8B-B14F-4D97-AF65-F5344CB8AC3E}">
        <p14:creationId xmlns:p14="http://schemas.microsoft.com/office/powerpoint/2010/main" val="2127764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have now completed the section on diarrhoea and vomiting and it is a good chance to review the WHT pathway together as a summary of the cases above</a:t>
            </a:r>
          </a:p>
        </p:txBody>
      </p:sp>
      <p:sp>
        <p:nvSpPr>
          <p:cNvPr id="4" name="Slide Number Placeholder 3"/>
          <p:cNvSpPr>
            <a:spLocks noGrp="1"/>
          </p:cNvSpPr>
          <p:nvPr>
            <p:ph type="sldNum" sz="quarter" idx="5"/>
          </p:nvPr>
        </p:nvSpPr>
        <p:spPr/>
        <p:txBody>
          <a:bodyPr/>
          <a:lstStyle/>
          <a:p>
            <a:fld id="{BD91F76E-D821-AA4E-A0E4-8B8D701560A3}" type="slidenum">
              <a:rPr lang="en-US" smtClean="0"/>
              <a:pPr/>
              <a:t>10</a:t>
            </a:fld>
            <a:endParaRPr lang="en-US"/>
          </a:p>
        </p:txBody>
      </p:sp>
    </p:spTree>
    <p:extLst>
      <p:ext uri="{BB962C8B-B14F-4D97-AF65-F5344CB8AC3E}">
        <p14:creationId xmlns:p14="http://schemas.microsoft.com/office/powerpoint/2010/main" val="3686099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now into abdominal pain. </a:t>
            </a:r>
          </a:p>
          <a:p>
            <a:r>
              <a:rPr lang="en-GB" dirty="0"/>
              <a:t>This is a 4 year old boy with a vague history. This could potentially be mesenteric adenitis or a non specific abdominal pain secondary to gastroenteritis but there are a few clues to point to a possible early appendicitis. He has a mild tachycardia with no dehydration or fever and a little possible guarding though is not </a:t>
            </a:r>
            <a:r>
              <a:rPr lang="en-GB" dirty="0" err="1"/>
              <a:t>peritonitic</a:t>
            </a:r>
            <a:r>
              <a:rPr lang="en-GB" dirty="0"/>
              <a:t>.</a:t>
            </a:r>
          </a:p>
          <a:p>
            <a:r>
              <a:rPr lang="en-GB" dirty="0"/>
              <a:t>Appendicitis in younger children can be difficult to diagnose in its early stages. This is loosely based on a case who was discharged from hospital and readmitted with intra abdominal sepsis secondary to a perforated appendix.</a:t>
            </a:r>
          </a:p>
        </p:txBody>
      </p:sp>
      <p:sp>
        <p:nvSpPr>
          <p:cNvPr id="4" name="Slide Number Placeholder 3"/>
          <p:cNvSpPr>
            <a:spLocks noGrp="1"/>
          </p:cNvSpPr>
          <p:nvPr>
            <p:ph type="sldNum" sz="quarter" idx="5"/>
          </p:nvPr>
        </p:nvSpPr>
        <p:spPr/>
        <p:txBody>
          <a:bodyPr/>
          <a:lstStyle/>
          <a:p>
            <a:fld id="{BD91F76E-D821-AA4E-A0E4-8B8D701560A3}" type="slidenum">
              <a:rPr lang="en-US" smtClean="0"/>
              <a:pPr/>
              <a:t>11</a:t>
            </a:fld>
            <a:endParaRPr lang="en-US"/>
          </a:p>
        </p:txBody>
      </p:sp>
    </p:spTree>
    <p:extLst>
      <p:ext uri="{BB962C8B-B14F-4D97-AF65-F5344CB8AC3E}">
        <p14:creationId xmlns:p14="http://schemas.microsoft.com/office/powerpoint/2010/main" val="20246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A28A7-9B3A-2141-9E2F-A93BF4CB4864}"/>
              </a:ext>
            </a:extLst>
          </p:cNvPr>
          <p:cNvSpPr>
            <a:spLocks noGrp="1"/>
          </p:cNvSpPr>
          <p:nvPr>
            <p:ph type="ctrTitle"/>
          </p:nvPr>
        </p:nvSpPr>
        <p:spPr>
          <a:xfrm>
            <a:off x="1524000" y="1449977"/>
            <a:ext cx="9144000" cy="2059986"/>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FA8F2D4-0D59-F74A-9F78-8AF98DD639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1E33B9-A0E0-F44E-ABA5-550FDEAAB276}"/>
              </a:ext>
            </a:extLst>
          </p:cNvPr>
          <p:cNvSpPr>
            <a:spLocks noGrp="1"/>
          </p:cNvSpPr>
          <p:nvPr>
            <p:ph type="dt" sz="half" idx="10"/>
          </p:nvPr>
        </p:nvSpPr>
        <p:spPr/>
        <p:txBody>
          <a:bodyPr/>
          <a:lstStyle/>
          <a:p>
            <a:pPr algn="ctr"/>
            <a:r>
              <a:rPr lang="en-GB"/>
              <a:t>www.what0-18.nhs.uk</a:t>
            </a:r>
          </a:p>
        </p:txBody>
      </p:sp>
      <p:sp>
        <p:nvSpPr>
          <p:cNvPr id="5" name="Footer Placeholder 4">
            <a:extLst>
              <a:ext uri="{FF2B5EF4-FFF2-40B4-BE49-F238E27FC236}">
                <a16:creationId xmlns:a16="http://schemas.microsoft.com/office/drawing/2014/main" id="{0EF0BB32-B2F5-B14E-AD44-BB0AC3793276}"/>
              </a:ext>
            </a:extLst>
          </p:cNvPr>
          <p:cNvSpPr>
            <a:spLocks noGrp="1"/>
          </p:cNvSpPr>
          <p:nvPr>
            <p:ph type="ftr" sz="quarter" idx="11"/>
          </p:nvPr>
        </p:nvSpPr>
        <p:spPr/>
        <p:txBody>
          <a:bodyPr/>
          <a:lstStyle/>
          <a:p>
            <a:r>
              <a:rPr lang="en-GB"/>
              <a:t>Name:</a:t>
            </a:r>
          </a:p>
        </p:txBody>
      </p:sp>
      <p:sp>
        <p:nvSpPr>
          <p:cNvPr id="6" name="Slide Number Placeholder 5">
            <a:extLst>
              <a:ext uri="{FF2B5EF4-FFF2-40B4-BE49-F238E27FC236}">
                <a16:creationId xmlns:a16="http://schemas.microsoft.com/office/drawing/2014/main" id="{B39CD85B-6266-0348-927A-3672EE5FA95F}"/>
              </a:ext>
            </a:extLst>
          </p:cNvPr>
          <p:cNvSpPr>
            <a:spLocks noGrp="1"/>
          </p:cNvSpPr>
          <p:nvPr>
            <p:ph type="sldNum" sz="quarter" idx="12"/>
          </p:nvPr>
        </p:nvSpPr>
        <p:spPr/>
        <p:txBody>
          <a:bodyPr/>
          <a:lstStyle/>
          <a:p>
            <a:pPr algn="ctr"/>
            <a:r>
              <a:rPr lang="en-GB" err="1"/>
              <a:t>www.h-yp.co.uk</a:t>
            </a:r>
            <a:endParaRPr lang="en-GB"/>
          </a:p>
        </p:txBody>
      </p:sp>
    </p:spTree>
    <p:extLst>
      <p:ext uri="{BB962C8B-B14F-4D97-AF65-F5344CB8AC3E}">
        <p14:creationId xmlns:p14="http://schemas.microsoft.com/office/powerpoint/2010/main" val="39406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BFCD7-A88D-2646-AD88-0C435CC7A4D6}"/>
              </a:ext>
            </a:extLst>
          </p:cNvPr>
          <p:cNvSpPr>
            <a:spLocks noGrp="1"/>
          </p:cNvSpPr>
          <p:nvPr>
            <p:ph type="title"/>
          </p:nvPr>
        </p:nvSpPr>
        <p:spPr>
          <a:xfrm>
            <a:off x="838200" y="410368"/>
            <a:ext cx="8697686" cy="1325563"/>
          </a:xfr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641A7D-B2B5-7D4B-9048-8A7152D167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1CA8F7BC-75FA-5C4A-8CAB-25AA01DF6620}"/>
              </a:ext>
            </a:extLst>
          </p:cNvPr>
          <p:cNvSpPr>
            <a:spLocks noGrp="1"/>
          </p:cNvSpPr>
          <p:nvPr>
            <p:ph type="dt" sz="half" idx="10"/>
          </p:nvPr>
        </p:nvSpPr>
        <p:spPr/>
        <p:txBody>
          <a:bodyPr/>
          <a:lstStyle/>
          <a:p>
            <a:pPr algn="ctr"/>
            <a:r>
              <a:rPr lang="en-GB"/>
              <a:t>www.what0-18.nhs.uk</a:t>
            </a:r>
          </a:p>
        </p:txBody>
      </p:sp>
      <p:sp>
        <p:nvSpPr>
          <p:cNvPr id="5" name="Footer Placeholder 4">
            <a:extLst>
              <a:ext uri="{FF2B5EF4-FFF2-40B4-BE49-F238E27FC236}">
                <a16:creationId xmlns:a16="http://schemas.microsoft.com/office/drawing/2014/main" id="{B44ED8F6-71DB-1443-86F2-9219C441DB3A}"/>
              </a:ext>
            </a:extLst>
          </p:cNvPr>
          <p:cNvSpPr>
            <a:spLocks noGrp="1"/>
          </p:cNvSpPr>
          <p:nvPr>
            <p:ph type="ftr" sz="quarter" idx="11"/>
          </p:nvPr>
        </p:nvSpPr>
        <p:spPr/>
        <p:txBody>
          <a:bodyPr/>
          <a:lstStyle/>
          <a:p>
            <a:r>
              <a:rPr lang="en-GB"/>
              <a:t>Name:</a:t>
            </a:r>
          </a:p>
        </p:txBody>
      </p:sp>
      <p:sp>
        <p:nvSpPr>
          <p:cNvPr id="6" name="Slide Number Placeholder 5">
            <a:extLst>
              <a:ext uri="{FF2B5EF4-FFF2-40B4-BE49-F238E27FC236}">
                <a16:creationId xmlns:a16="http://schemas.microsoft.com/office/drawing/2014/main" id="{FE4DCE7C-0AC9-D842-AB4E-09948D9D6A23}"/>
              </a:ext>
            </a:extLst>
          </p:cNvPr>
          <p:cNvSpPr>
            <a:spLocks noGrp="1"/>
          </p:cNvSpPr>
          <p:nvPr>
            <p:ph type="sldNum" sz="quarter" idx="12"/>
          </p:nvPr>
        </p:nvSpPr>
        <p:spPr/>
        <p:txBody>
          <a:bodyPr/>
          <a:lstStyle/>
          <a:p>
            <a:pPr algn="ctr"/>
            <a:r>
              <a:rPr lang="en-GB" err="1"/>
              <a:t>www.h-yp.co.uk</a:t>
            </a:r>
            <a:endParaRPr lang="en-GB"/>
          </a:p>
        </p:txBody>
      </p:sp>
    </p:spTree>
    <p:extLst>
      <p:ext uri="{BB962C8B-B14F-4D97-AF65-F5344CB8AC3E}">
        <p14:creationId xmlns:p14="http://schemas.microsoft.com/office/powerpoint/2010/main" val="202113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09D18-26E8-A047-A80E-3E9AE5E7FD86}"/>
              </a:ext>
            </a:extLst>
          </p:cNvPr>
          <p:cNvSpPr>
            <a:spLocks noGrp="1"/>
          </p:cNvSpPr>
          <p:nvPr>
            <p:ph type="title" orient="vert"/>
          </p:nvPr>
        </p:nvSpPr>
        <p:spPr>
          <a:xfrm>
            <a:off x="8724900" y="1515291"/>
            <a:ext cx="2628900" cy="4661672"/>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CD4675-5360-7048-B718-E1C357BAEB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B3C7B4F-F182-1C46-94AE-2DBD712780E2}"/>
              </a:ext>
            </a:extLst>
          </p:cNvPr>
          <p:cNvSpPr>
            <a:spLocks noGrp="1"/>
          </p:cNvSpPr>
          <p:nvPr>
            <p:ph type="dt" sz="half" idx="10"/>
          </p:nvPr>
        </p:nvSpPr>
        <p:spPr/>
        <p:txBody>
          <a:bodyPr/>
          <a:lstStyle/>
          <a:p>
            <a:pPr algn="ctr"/>
            <a:r>
              <a:rPr lang="en-GB"/>
              <a:t>www.what0-18.nhs.uk</a:t>
            </a:r>
          </a:p>
        </p:txBody>
      </p:sp>
      <p:sp>
        <p:nvSpPr>
          <p:cNvPr id="5" name="Footer Placeholder 4">
            <a:extLst>
              <a:ext uri="{FF2B5EF4-FFF2-40B4-BE49-F238E27FC236}">
                <a16:creationId xmlns:a16="http://schemas.microsoft.com/office/drawing/2014/main" id="{ED96590C-BED3-2240-A1EE-21E5E8104305}"/>
              </a:ext>
            </a:extLst>
          </p:cNvPr>
          <p:cNvSpPr>
            <a:spLocks noGrp="1"/>
          </p:cNvSpPr>
          <p:nvPr>
            <p:ph type="ftr" sz="quarter" idx="11"/>
          </p:nvPr>
        </p:nvSpPr>
        <p:spPr/>
        <p:txBody>
          <a:bodyPr/>
          <a:lstStyle/>
          <a:p>
            <a:r>
              <a:rPr lang="en-GB"/>
              <a:t>Name:</a:t>
            </a:r>
          </a:p>
        </p:txBody>
      </p:sp>
      <p:sp>
        <p:nvSpPr>
          <p:cNvPr id="6" name="Slide Number Placeholder 5">
            <a:extLst>
              <a:ext uri="{FF2B5EF4-FFF2-40B4-BE49-F238E27FC236}">
                <a16:creationId xmlns:a16="http://schemas.microsoft.com/office/drawing/2014/main" id="{0EEC8950-6065-544C-9FC7-9682A2DEA477}"/>
              </a:ext>
            </a:extLst>
          </p:cNvPr>
          <p:cNvSpPr>
            <a:spLocks noGrp="1"/>
          </p:cNvSpPr>
          <p:nvPr>
            <p:ph type="sldNum" sz="quarter" idx="12"/>
          </p:nvPr>
        </p:nvSpPr>
        <p:spPr/>
        <p:txBody>
          <a:bodyPr/>
          <a:lstStyle/>
          <a:p>
            <a:pPr algn="ctr"/>
            <a:r>
              <a:rPr lang="en-GB" err="1"/>
              <a:t>www.h-yp.co.uk</a:t>
            </a:r>
            <a:endParaRPr lang="en-GB"/>
          </a:p>
        </p:txBody>
      </p:sp>
    </p:spTree>
    <p:extLst>
      <p:ext uri="{BB962C8B-B14F-4D97-AF65-F5344CB8AC3E}">
        <p14:creationId xmlns:p14="http://schemas.microsoft.com/office/powerpoint/2010/main" val="147907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1EACF-DA44-EE47-8364-9D76EBE1174D}"/>
              </a:ext>
            </a:extLst>
          </p:cNvPr>
          <p:cNvSpPr>
            <a:spLocks noGrp="1"/>
          </p:cNvSpPr>
          <p:nvPr>
            <p:ph type="title"/>
          </p:nvPr>
        </p:nvSpPr>
        <p:spPr>
          <a:xfrm>
            <a:off x="838200" y="365125"/>
            <a:ext cx="8540931"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2E38C4-9C2E-1846-B2F0-A81E93896D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D38989-F30E-464E-AAFB-1AC5EC515F5C}"/>
              </a:ext>
            </a:extLst>
          </p:cNvPr>
          <p:cNvSpPr>
            <a:spLocks noGrp="1"/>
          </p:cNvSpPr>
          <p:nvPr>
            <p:ph type="dt" sz="half" idx="10"/>
          </p:nvPr>
        </p:nvSpPr>
        <p:spPr/>
        <p:txBody>
          <a:bodyPr/>
          <a:lstStyle/>
          <a:p>
            <a:pPr algn="ctr"/>
            <a:r>
              <a:rPr lang="en-GB"/>
              <a:t>www.what0-18.nhs.uk</a:t>
            </a:r>
          </a:p>
        </p:txBody>
      </p:sp>
      <p:sp>
        <p:nvSpPr>
          <p:cNvPr id="5" name="Footer Placeholder 4">
            <a:extLst>
              <a:ext uri="{FF2B5EF4-FFF2-40B4-BE49-F238E27FC236}">
                <a16:creationId xmlns:a16="http://schemas.microsoft.com/office/drawing/2014/main" id="{6F854013-03A7-3F4C-8060-C88ABD6A3A80}"/>
              </a:ext>
            </a:extLst>
          </p:cNvPr>
          <p:cNvSpPr>
            <a:spLocks noGrp="1"/>
          </p:cNvSpPr>
          <p:nvPr>
            <p:ph type="ftr" sz="quarter" idx="11"/>
          </p:nvPr>
        </p:nvSpPr>
        <p:spPr/>
        <p:txBody>
          <a:bodyPr/>
          <a:lstStyle/>
          <a:p>
            <a:r>
              <a:rPr lang="en-GB"/>
              <a:t>Name:</a:t>
            </a:r>
          </a:p>
        </p:txBody>
      </p:sp>
      <p:sp>
        <p:nvSpPr>
          <p:cNvPr id="6" name="Slide Number Placeholder 5">
            <a:extLst>
              <a:ext uri="{FF2B5EF4-FFF2-40B4-BE49-F238E27FC236}">
                <a16:creationId xmlns:a16="http://schemas.microsoft.com/office/drawing/2014/main" id="{D9163A9B-699F-014B-84CF-3A66C2432EAE}"/>
              </a:ext>
            </a:extLst>
          </p:cNvPr>
          <p:cNvSpPr>
            <a:spLocks noGrp="1"/>
          </p:cNvSpPr>
          <p:nvPr>
            <p:ph type="sldNum" sz="quarter" idx="12"/>
          </p:nvPr>
        </p:nvSpPr>
        <p:spPr/>
        <p:txBody>
          <a:bodyPr/>
          <a:lstStyle/>
          <a:p>
            <a:pPr algn="ctr"/>
            <a:r>
              <a:rPr lang="en-GB" err="1"/>
              <a:t>www.h-yp.co.uk</a:t>
            </a:r>
            <a:endParaRPr lang="en-GB"/>
          </a:p>
        </p:txBody>
      </p:sp>
    </p:spTree>
    <p:extLst>
      <p:ext uri="{BB962C8B-B14F-4D97-AF65-F5344CB8AC3E}">
        <p14:creationId xmlns:p14="http://schemas.microsoft.com/office/powerpoint/2010/main" val="3707207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288DA-8EB3-3543-BE47-2147F4436B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0D8B5C-C5C7-1C41-BEB9-C2F8BDB3AE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E63973-8FDA-A544-8A6C-111AA6B81F58}"/>
              </a:ext>
            </a:extLst>
          </p:cNvPr>
          <p:cNvSpPr>
            <a:spLocks noGrp="1"/>
          </p:cNvSpPr>
          <p:nvPr>
            <p:ph type="dt" sz="half" idx="10"/>
          </p:nvPr>
        </p:nvSpPr>
        <p:spPr/>
        <p:txBody>
          <a:bodyPr/>
          <a:lstStyle/>
          <a:p>
            <a:pPr algn="ctr"/>
            <a:r>
              <a:rPr lang="en-GB"/>
              <a:t>www.what0-18.nhs.uk</a:t>
            </a:r>
          </a:p>
        </p:txBody>
      </p:sp>
      <p:sp>
        <p:nvSpPr>
          <p:cNvPr id="5" name="Footer Placeholder 4">
            <a:extLst>
              <a:ext uri="{FF2B5EF4-FFF2-40B4-BE49-F238E27FC236}">
                <a16:creationId xmlns:a16="http://schemas.microsoft.com/office/drawing/2014/main" id="{B5D37124-34CE-F149-9EA9-BBB328DEE755}"/>
              </a:ext>
            </a:extLst>
          </p:cNvPr>
          <p:cNvSpPr>
            <a:spLocks noGrp="1"/>
          </p:cNvSpPr>
          <p:nvPr>
            <p:ph type="ftr" sz="quarter" idx="11"/>
          </p:nvPr>
        </p:nvSpPr>
        <p:spPr/>
        <p:txBody>
          <a:bodyPr/>
          <a:lstStyle/>
          <a:p>
            <a:r>
              <a:rPr lang="en-GB"/>
              <a:t>Name:</a:t>
            </a:r>
          </a:p>
        </p:txBody>
      </p:sp>
      <p:sp>
        <p:nvSpPr>
          <p:cNvPr id="6" name="Slide Number Placeholder 5">
            <a:extLst>
              <a:ext uri="{FF2B5EF4-FFF2-40B4-BE49-F238E27FC236}">
                <a16:creationId xmlns:a16="http://schemas.microsoft.com/office/drawing/2014/main" id="{E752B1FF-D6C4-B549-BD09-7E8AB94761B4}"/>
              </a:ext>
            </a:extLst>
          </p:cNvPr>
          <p:cNvSpPr>
            <a:spLocks noGrp="1"/>
          </p:cNvSpPr>
          <p:nvPr>
            <p:ph type="sldNum" sz="quarter" idx="12"/>
          </p:nvPr>
        </p:nvSpPr>
        <p:spPr/>
        <p:txBody>
          <a:bodyPr/>
          <a:lstStyle/>
          <a:p>
            <a:pPr algn="ctr"/>
            <a:r>
              <a:rPr lang="en-GB" err="1"/>
              <a:t>www.h-yp.co.uk</a:t>
            </a:r>
            <a:endParaRPr lang="en-GB"/>
          </a:p>
        </p:txBody>
      </p:sp>
    </p:spTree>
    <p:extLst>
      <p:ext uri="{BB962C8B-B14F-4D97-AF65-F5344CB8AC3E}">
        <p14:creationId xmlns:p14="http://schemas.microsoft.com/office/powerpoint/2010/main" val="803238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D9AD0-958B-764C-B27E-7E68F94CD4F6}"/>
              </a:ext>
            </a:extLst>
          </p:cNvPr>
          <p:cNvSpPr>
            <a:spLocks noGrp="1"/>
          </p:cNvSpPr>
          <p:nvPr>
            <p:ph type="title"/>
          </p:nvPr>
        </p:nvSpPr>
        <p:spPr>
          <a:xfrm>
            <a:off x="838200" y="365125"/>
            <a:ext cx="8553994"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8BCCFF-D523-AD4D-91F2-10ADC7E2D6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7562C696-5F27-DA4E-B448-4C895748D2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147A3A-AA4C-4041-B160-04B02AEDFB0F}"/>
              </a:ext>
            </a:extLst>
          </p:cNvPr>
          <p:cNvSpPr>
            <a:spLocks noGrp="1"/>
          </p:cNvSpPr>
          <p:nvPr>
            <p:ph type="dt" sz="half" idx="10"/>
          </p:nvPr>
        </p:nvSpPr>
        <p:spPr/>
        <p:txBody>
          <a:bodyPr/>
          <a:lstStyle/>
          <a:p>
            <a:pPr algn="ctr"/>
            <a:r>
              <a:rPr lang="en-GB"/>
              <a:t>www.what0-18.nhs.uk</a:t>
            </a:r>
          </a:p>
        </p:txBody>
      </p:sp>
      <p:sp>
        <p:nvSpPr>
          <p:cNvPr id="6" name="Footer Placeholder 5">
            <a:extLst>
              <a:ext uri="{FF2B5EF4-FFF2-40B4-BE49-F238E27FC236}">
                <a16:creationId xmlns:a16="http://schemas.microsoft.com/office/drawing/2014/main" id="{DE9F8439-0544-A648-8D36-B95D5EAC8A10}"/>
              </a:ext>
            </a:extLst>
          </p:cNvPr>
          <p:cNvSpPr>
            <a:spLocks noGrp="1"/>
          </p:cNvSpPr>
          <p:nvPr>
            <p:ph type="ftr" sz="quarter" idx="11"/>
          </p:nvPr>
        </p:nvSpPr>
        <p:spPr/>
        <p:txBody>
          <a:bodyPr/>
          <a:lstStyle/>
          <a:p>
            <a:r>
              <a:rPr lang="en-GB"/>
              <a:t>Name:</a:t>
            </a:r>
          </a:p>
        </p:txBody>
      </p:sp>
      <p:sp>
        <p:nvSpPr>
          <p:cNvPr id="7" name="Slide Number Placeholder 6">
            <a:extLst>
              <a:ext uri="{FF2B5EF4-FFF2-40B4-BE49-F238E27FC236}">
                <a16:creationId xmlns:a16="http://schemas.microsoft.com/office/drawing/2014/main" id="{D73DEB91-BE2C-074E-8C0F-5FFF603E6CC6}"/>
              </a:ext>
            </a:extLst>
          </p:cNvPr>
          <p:cNvSpPr>
            <a:spLocks noGrp="1"/>
          </p:cNvSpPr>
          <p:nvPr>
            <p:ph type="sldNum" sz="quarter" idx="12"/>
          </p:nvPr>
        </p:nvSpPr>
        <p:spPr/>
        <p:txBody>
          <a:bodyPr/>
          <a:lstStyle/>
          <a:p>
            <a:pPr algn="ctr"/>
            <a:r>
              <a:rPr lang="en-GB" err="1"/>
              <a:t>www.h-yp.co.uk</a:t>
            </a:r>
            <a:endParaRPr lang="en-GB"/>
          </a:p>
        </p:txBody>
      </p:sp>
    </p:spTree>
    <p:extLst>
      <p:ext uri="{BB962C8B-B14F-4D97-AF65-F5344CB8AC3E}">
        <p14:creationId xmlns:p14="http://schemas.microsoft.com/office/powerpoint/2010/main" val="412076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B86DE-D2F7-7249-A0DD-652036984ABC}"/>
              </a:ext>
            </a:extLst>
          </p:cNvPr>
          <p:cNvSpPr>
            <a:spLocks noGrp="1"/>
          </p:cNvSpPr>
          <p:nvPr>
            <p:ph type="title"/>
          </p:nvPr>
        </p:nvSpPr>
        <p:spPr>
          <a:xfrm>
            <a:off x="839788" y="365125"/>
            <a:ext cx="8604658"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232BF0-7F34-5B47-AF15-E4116239A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9ED1BB-4E55-3C4B-8464-13132F0BFF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C2D46ECF-5BC5-2D4E-B2C7-9995B3DA72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DC996C-751F-944A-A0E1-28B20B76AD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a:extLst>
              <a:ext uri="{FF2B5EF4-FFF2-40B4-BE49-F238E27FC236}">
                <a16:creationId xmlns:a16="http://schemas.microsoft.com/office/drawing/2014/main" id="{666ADC2E-F50D-FC4F-BCDF-03F1AD4A9E83}"/>
              </a:ext>
            </a:extLst>
          </p:cNvPr>
          <p:cNvSpPr>
            <a:spLocks noGrp="1"/>
          </p:cNvSpPr>
          <p:nvPr>
            <p:ph type="dt" sz="half" idx="10"/>
          </p:nvPr>
        </p:nvSpPr>
        <p:spPr/>
        <p:txBody>
          <a:bodyPr/>
          <a:lstStyle/>
          <a:p>
            <a:pPr algn="ctr"/>
            <a:r>
              <a:rPr lang="en-GB"/>
              <a:t>www.what0-18.nhs.uk</a:t>
            </a:r>
          </a:p>
        </p:txBody>
      </p:sp>
      <p:sp>
        <p:nvSpPr>
          <p:cNvPr id="8" name="Footer Placeholder 7">
            <a:extLst>
              <a:ext uri="{FF2B5EF4-FFF2-40B4-BE49-F238E27FC236}">
                <a16:creationId xmlns:a16="http://schemas.microsoft.com/office/drawing/2014/main" id="{88895DE7-D103-F64B-AE92-6C34FED2AD11}"/>
              </a:ext>
            </a:extLst>
          </p:cNvPr>
          <p:cNvSpPr>
            <a:spLocks noGrp="1"/>
          </p:cNvSpPr>
          <p:nvPr>
            <p:ph type="ftr" sz="quarter" idx="11"/>
          </p:nvPr>
        </p:nvSpPr>
        <p:spPr/>
        <p:txBody>
          <a:bodyPr/>
          <a:lstStyle/>
          <a:p>
            <a:r>
              <a:rPr lang="en-GB"/>
              <a:t>Name:</a:t>
            </a:r>
          </a:p>
        </p:txBody>
      </p:sp>
      <p:sp>
        <p:nvSpPr>
          <p:cNvPr id="9" name="Slide Number Placeholder 8">
            <a:extLst>
              <a:ext uri="{FF2B5EF4-FFF2-40B4-BE49-F238E27FC236}">
                <a16:creationId xmlns:a16="http://schemas.microsoft.com/office/drawing/2014/main" id="{EA50D849-35D0-474D-9530-BB0A1EA8CE51}"/>
              </a:ext>
            </a:extLst>
          </p:cNvPr>
          <p:cNvSpPr>
            <a:spLocks noGrp="1"/>
          </p:cNvSpPr>
          <p:nvPr>
            <p:ph type="sldNum" sz="quarter" idx="12"/>
          </p:nvPr>
        </p:nvSpPr>
        <p:spPr/>
        <p:txBody>
          <a:bodyPr/>
          <a:lstStyle/>
          <a:p>
            <a:pPr algn="ctr"/>
            <a:r>
              <a:rPr lang="en-GB" err="1"/>
              <a:t>www.h-yp.co.uk</a:t>
            </a:r>
            <a:endParaRPr lang="en-GB"/>
          </a:p>
        </p:txBody>
      </p:sp>
    </p:spTree>
    <p:extLst>
      <p:ext uri="{BB962C8B-B14F-4D97-AF65-F5344CB8AC3E}">
        <p14:creationId xmlns:p14="http://schemas.microsoft.com/office/powerpoint/2010/main" val="34047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951B6-9EB8-9045-862C-DA9099C2B0AB}"/>
              </a:ext>
            </a:extLst>
          </p:cNvPr>
          <p:cNvSpPr>
            <a:spLocks noGrp="1"/>
          </p:cNvSpPr>
          <p:nvPr>
            <p:ph type="title"/>
          </p:nvPr>
        </p:nvSpPr>
        <p:spPr>
          <a:xfrm>
            <a:off x="838200" y="365125"/>
            <a:ext cx="8540931" cy="1325563"/>
          </a:xfrm>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4C4F1D5-CAF4-614D-A1EF-A98B8195970E}"/>
              </a:ext>
            </a:extLst>
          </p:cNvPr>
          <p:cNvSpPr>
            <a:spLocks noGrp="1"/>
          </p:cNvSpPr>
          <p:nvPr>
            <p:ph type="dt" sz="half" idx="10"/>
          </p:nvPr>
        </p:nvSpPr>
        <p:spPr/>
        <p:txBody>
          <a:bodyPr/>
          <a:lstStyle/>
          <a:p>
            <a:r>
              <a:rPr lang="en-GB"/>
              <a:t>www.what0-18.nhs.uk</a:t>
            </a:r>
          </a:p>
        </p:txBody>
      </p:sp>
      <p:sp>
        <p:nvSpPr>
          <p:cNvPr id="4" name="Footer Placeholder 3">
            <a:extLst>
              <a:ext uri="{FF2B5EF4-FFF2-40B4-BE49-F238E27FC236}">
                <a16:creationId xmlns:a16="http://schemas.microsoft.com/office/drawing/2014/main" id="{4F2D405A-97D9-B84E-B734-45CF5A3C5FB3}"/>
              </a:ext>
            </a:extLst>
          </p:cNvPr>
          <p:cNvSpPr>
            <a:spLocks noGrp="1"/>
          </p:cNvSpPr>
          <p:nvPr>
            <p:ph type="ftr" sz="quarter" idx="11"/>
          </p:nvPr>
        </p:nvSpPr>
        <p:spPr/>
        <p:txBody>
          <a:bodyPr/>
          <a:lstStyle/>
          <a:p>
            <a:r>
              <a:rPr lang="en-GB"/>
              <a:t>Name:</a:t>
            </a:r>
          </a:p>
        </p:txBody>
      </p:sp>
      <p:sp>
        <p:nvSpPr>
          <p:cNvPr id="5" name="Slide Number Placeholder 4">
            <a:extLst>
              <a:ext uri="{FF2B5EF4-FFF2-40B4-BE49-F238E27FC236}">
                <a16:creationId xmlns:a16="http://schemas.microsoft.com/office/drawing/2014/main" id="{BB79A27E-0B29-674C-8280-B279F24A0EB8}"/>
              </a:ext>
            </a:extLst>
          </p:cNvPr>
          <p:cNvSpPr>
            <a:spLocks noGrp="1"/>
          </p:cNvSpPr>
          <p:nvPr>
            <p:ph type="sldNum" sz="quarter" idx="12"/>
          </p:nvPr>
        </p:nvSpPr>
        <p:spPr/>
        <p:txBody>
          <a:bodyPr/>
          <a:lstStyle/>
          <a:p>
            <a:r>
              <a:rPr lang="en-GB" err="1"/>
              <a:t>www.h-yp.co.uk</a:t>
            </a:r>
            <a:endParaRPr lang="en-GB"/>
          </a:p>
        </p:txBody>
      </p:sp>
    </p:spTree>
    <p:extLst>
      <p:ext uri="{BB962C8B-B14F-4D97-AF65-F5344CB8AC3E}">
        <p14:creationId xmlns:p14="http://schemas.microsoft.com/office/powerpoint/2010/main" val="195048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A61339-E9FA-2F4F-BC64-7F945A1488FE}"/>
              </a:ext>
            </a:extLst>
          </p:cNvPr>
          <p:cNvSpPr>
            <a:spLocks noGrp="1"/>
          </p:cNvSpPr>
          <p:nvPr>
            <p:ph type="dt" sz="half" idx="10"/>
          </p:nvPr>
        </p:nvSpPr>
        <p:spPr/>
        <p:txBody>
          <a:bodyPr/>
          <a:lstStyle/>
          <a:p>
            <a:pPr algn="ctr"/>
            <a:r>
              <a:rPr lang="en-GB"/>
              <a:t>www.what0-18.nhs.uk</a:t>
            </a:r>
          </a:p>
        </p:txBody>
      </p:sp>
      <p:sp>
        <p:nvSpPr>
          <p:cNvPr id="3" name="Footer Placeholder 2">
            <a:extLst>
              <a:ext uri="{FF2B5EF4-FFF2-40B4-BE49-F238E27FC236}">
                <a16:creationId xmlns:a16="http://schemas.microsoft.com/office/drawing/2014/main" id="{985B27AD-28F7-314F-B97D-9506F4A9F5FE}"/>
              </a:ext>
            </a:extLst>
          </p:cNvPr>
          <p:cNvSpPr>
            <a:spLocks noGrp="1"/>
          </p:cNvSpPr>
          <p:nvPr>
            <p:ph type="ftr" sz="quarter" idx="11"/>
          </p:nvPr>
        </p:nvSpPr>
        <p:spPr/>
        <p:txBody>
          <a:bodyPr/>
          <a:lstStyle/>
          <a:p>
            <a:r>
              <a:rPr lang="en-GB"/>
              <a:t>Name:</a:t>
            </a:r>
          </a:p>
        </p:txBody>
      </p:sp>
      <p:sp>
        <p:nvSpPr>
          <p:cNvPr id="4" name="Slide Number Placeholder 3">
            <a:extLst>
              <a:ext uri="{FF2B5EF4-FFF2-40B4-BE49-F238E27FC236}">
                <a16:creationId xmlns:a16="http://schemas.microsoft.com/office/drawing/2014/main" id="{8531DAA6-41C8-484F-9B36-092423A8EB78}"/>
              </a:ext>
            </a:extLst>
          </p:cNvPr>
          <p:cNvSpPr>
            <a:spLocks noGrp="1"/>
          </p:cNvSpPr>
          <p:nvPr>
            <p:ph type="sldNum" sz="quarter" idx="12"/>
          </p:nvPr>
        </p:nvSpPr>
        <p:spPr/>
        <p:txBody>
          <a:bodyPr/>
          <a:lstStyle>
            <a:lvl1pPr algn="ctr">
              <a:defRPr/>
            </a:lvl1pPr>
          </a:lstStyle>
          <a:p>
            <a:r>
              <a:rPr lang="en-GB" err="1"/>
              <a:t>www.h-yp.co.uk</a:t>
            </a:r>
            <a:endParaRPr lang="en-GB"/>
          </a:p>
        </p:txBody>
      </p:sp>
    </p:spTree>
    <p:extLst>
      <p:ext uri="{BB962C8B-B14F-4D97-AF65-F5344CB8AC3E}">
        <p14:creationId xmlns:p14="http://schemas.microsoft.com/office/powerpoint/2010/main" val="4240091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D6E85-EF67-A641-BB0B-3BE8701920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061E566-919E-7E4B-939E-BCF3E126A3E0}"/>
              </a:ext>
            </a:extLst>
          </p:cNvPr>
          <p:cNvSpPr>
            <a:spLocks noGrp="1"/>
          </p:cNvSpPr>
          <p:nvPr>
            <p:ph idx="1"/>
          </p:nvPr>
        </p:nvSpPr>
        <p:spPr>
          <a:xfrm>
            <a:off x="5181600" y="14827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8360E1DF-B6FF-F041-9127-CCD792104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51029F-B63F-B946-8A7D-0CDDDEA6EF83}"/>
              </a:ext>
            </a:extLst>
          </p:cNvPr>
          <p:cNvSpPr>
            <a:spLocks noGrp="1"/>
          </p:cNvSpPr>
          <p:nvPr>
            <p:ph type="dt" sz="half" idx="10"/>
          </p:nvPr>
        </p:nvSpPr>
        <p:spPr/>
        <p:txBody>
          <a:bodyPr/>
          <a:lstStyle/>
          <a:p>
            <a:pPr algn="ctr"/>
            <a:r>
              <a:rPr lang="en-GB"/>
              <a:t>www.what0-18.nhs.uk</a:t>
            </a:r>
          </a:p>
        </p:txBody>
      </p:sp>
      <p:sp>
        <p:nvSpPr>
          <p:cNvPr id="6" name="Footer Placeholder 5">
            <a:extLst>
              <a:ext uri="{FF2B5EF4-FFF2-40B4-BE49-F238E27FC236}">
                <a16:creationId xmlns:a16="http://schemas.microsoft.com/office/drawing/2014/main" id="{E1496598-0352-E047-85E7-02340FFE9D2F}"/>
              </a:ext>
            </a:extLst>
          </p:cNvPr>
          <p:cNvSpPr>
            <a:spLocks noGrp="1"/>
          </p:cNvSpPr>
          <p:nvPr>
            <p:ph type="ftr" sz="quarter" idx="11"/>
          </p:nvPr>
        </p:nvSpPr>
        <p:spPr/>
        <p:txBody>
          <a:bodyPr/>
          <a:lstStyle/>
          <a:p>
            <a:r>
              <a:rPr lang="en-GB"/>
              <a:t>Name:</a:t>
            </a:r>
          </a:p>
        </p:txBody>
      </p:sp>
      <p:sp>
        <p:nvSpPr>
          <p:cNvPr id="7" name="Slide Number Placeholder 6">
            <a:extLst>
              <a:ext uri="{FF2B5EF4-FFF2-40B4-BE49-F238E27FC236}">
                <a16:creationId xmlns:a16="http://schemas.microsoft.com/office/drawing/2014/main" id="{090BA31E-2A09-BE46-A7CC-33834A0EBCFB}"/>
              </a:ext>
            </a:extLst>
          </p:cNvPr>
          <p:cNvSpPr>
            <a:spLocks noGrp="1"/>
          </p:cNvSpPr>
          <p:nvPr>
            <p:ph type="sldNum" sz="quarter" idx="12"/>
          </p:nvPr>
        </p:nvSpPr>
        <p:spPr/>
        <p:txBody>
          <a:bodyPr/>
          <a:lstStyle/>
          <a:p>
            <a:pPr algn="ctr"/>
            <a:r>
              <a:rPr lang="en-GB" err="1"/>
              <a:t>www.h-yp.co.uk</a:t>
            </a:r>
            <a:endParaRPr lang="en-GB"/>
          </a:p>
        </p:txBody>
      </p:sp>
    </p:spTree>
    <p:extLst>
      <p:ext uri="{BB962C8B-B14F-4D97-AF65-F5344CB8AC3E}">
        <p14:creationId xmlns:p14="http://schemas.microsoft.com/office/powerpoint/2010/main" val="2754566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D79E1-AE26-2047-835A-ECAF7FED2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61C0FE-E5FA-3043-AFC3-D8D54C5C8CE6}"/>
              </a:ext>
            </a:extLst>
          </p:cNvPr>
          <p:cNvSpPr>
            <a:spLocks noGrp="1"/>
          </p:cNvSpPr>
          <p:nvPr>
            <p:ph type="pic" idx="1"/>
          </p:nvPr>
        </p:nvSpPr>
        <p:spPr>
          <a:xfrm>
            <a:off x="5181600" y="1482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0904059-242E-E648-A688-437D6260F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44F84A-9BC7-5148-B0BD-A015900B7CAA}"/>
              </a:ext>
            </a:extLst>
          </p:cNvPr>
          <p:cNvSpPr>
            <a:spLocks noGrp="1"/>
          </p:cNvSpPr>
          <p:nvPr>
            <p:ph type="dt" sz="half" idx="10"/>
          </p:nvPr>
        </p:nvSpPr>
        <p:spPr/>
        <p:txBody>
          <a:bodyPr/>
          <a:lstStyle/>
          <a:p>
            <a:pPr algn="ctr"/>
            <a:r>
              <a:rPr lang="en-GB"/>
              <a:t>www.what0-18.nhs.uk</a:t>
            </a:r>
          </a:p>
        </p:txBody>
      </p:sp>
      <p:sp>
        <p:nvSpPr>
          <p:cNvPr id="6" name="Footer Placeholder 5">
            <a:extLst>
              <a:ext uri="{FF2B5EF4-FFF2-40B4-BE49-F238E27FC236}">
                <a16:creationId xmlns:a16="http://schemas.microsoft.com/office/drawing/2014/main" id="{444D3AC7-57DE-434A-B6F6-C04AB6BEEB0E}"/>
              </a:ext>
            </a:extLst>
          </p:cNvPr>
          <p:cNvSpPr>
            <a:spLocks noGrp="1"/>
          </p:cNvSpPr>
          <p:nvPr>
            <p:ph type="ftr" sz="quarter" idx="11"/>
          </p:nvPr>
        </p:nvSpPr>
        <p:spPr/>
        <p:txBody>
          <a:bodyPr/>
          <a:lstStyle/>
          <a:p>
            <a:r>
              <a:rPr lang="en-GB"/>
              <a:t>Name:</a:t>
            </a:r>
          </a:p>
        </p:txBody>
      </p:sp>
      <p:sp>
        <p:nvSpPr>
          <p:cNvPr id="7" name="Slide Number Placeholder 6">
            <a:extLst>
              <a:ext uri="{FF2B5EF4-FFF2-40B4-BE49-F238E27FC236}">
                <a16:creationId xmlns:a16="http://schemas.microsoft.com/office/drawing/2014/main" id="{B846EEC2-6A90-5741-8DF5-CDE2717D831C}"/>
              </a:ext>
            </a:extLst>
          </p:cNvPr>
          <p:cNvSpPr>
            <a:spLocks noGrp="1"/>
          </p:cNvSpPr>
          <p:nvPr>
            <p:ph type="sldNum" sz="quarter" idx="12"/>
          </p:nvPr>
        </p:nvSpPr>
        <p:spPr/>
        <p:txBody>
          <a:bodyPr/>
          <a:lstStyle/>
          <a:p>
            <a:pPr algn="ctr"/>
            <a:r>
              <a:rPr lang="en-GB" err="1"/>
              <a:t>www.h-yp.co.uk</a:t>
            </a:r>
            <a:endParaRPr lang="en-GB"/>
          </a:p>
        </p:txBody>
      </p:sp>
    </p:spTree>
    <p:extLst>
      <p:ext uri="{BB962C8B-B14F-4D97-AF65-F5344CB8AC3E}">
        <p14:creationId xmlns:p14="http://schemas.microsoft.com/office/powerpoint/2010/main" val="1178083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2843">
              <a:srgbClr val="ADC1E5"/>
            </a:gs>
            <a:gs pos="71687">
              <a:srgbClr val="AEC2E5"/>
            </a:gs>
            <a:gs pos="69375">
              <a:srgbClr val="B0C4E6"/>
            </a:gs>
            <a:gs pos="64750">
              <a:srgbClr val="B5C7E7"/>
            </a:gs>
            <a:gs pos="55500">
              <a:srgbClr val="BECEEA"/>
            </a:gs>
            <a:gs pos="37000">
              <a:srgbClr val="D1DCF0"/>
            </a:gs>
            <a:gs pos="23000">
              <a:schemeClr val="bg1"/>
            </a:gs>
            <a:gs pos="74000">
              <a:schemeClr val="accent1">
                <a:lumMod val="45000"/>
                <a:lumOff val="55000"/>
              </a:schemeClr>
            </a:gs>
            <a:gs pos="73000">
              <a:schemeClr val="accent1">
                <a:lumMod val="45000"/>
                <a:lumOff val="55000"/>
              </a:schemeClr>
            </a:gs>
            <a:gs pos="83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9DF229-2220-9A44-8010-331CB70AEFCA}"/>
              </a:ext>
            </a:extLst>
          </p:cNvPr>
          <p:cNvSpPr>
            <a:spLocks noGrp="1"/>
          </p:cNvSpPr>
          <p:nvPr>
            <p:ph type="title"/>
          </p:nvPr>
        </p:nvSpPr>
        <p:spPr>
          <a:xfrm>
            <a:off x="838200" y="365125"/>
            <a:ext cx="8606246"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9236873F-B196-3047-87E2-4EA23F721E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191CAC1-8D25-6144-8982-CBA301DFAE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ctr"/>
            <a:r>
              <a:rPr lang="en-GB"/>
              <a:t>www.what0-18.nhs.uk</a:t>
            </a:r>
          </a:p>
        </p:txBody>
      </p:sp>
      <p:sp>
        <p:nvSpPr>
          <p:cNvPr id="5" name="Footer Placeholder 4">
            <a:extLst>
              <a:ext uri="{FF2B5EF4-FFF2-40B4-BE49-F238E27FC236}">
                <a16:creationId xmlns:a16="http://schemas.microsoft.com/office/drawing/2014/main" id="{C7CCAB41-C98F-674C-86ED-77351833A0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Name:</a:t>
            </a:r>
          </a:p>
        </p:txBody>
      </p:sp>
      <p:sp>
        <p:nvSpPr>
          <p:cNvPr id="6" name="Slide Number Placeholder 5">
            <a:extLst>
              <a:ext uri="{FF2B5EF4-FFF2-40B4-BE49-F238E27FC236}">
                <a16:creationId xmlns:a16="http://schemas.microsoft.com/office/drawing/2014/main" id="{0123E9A4-4440-9A44-95F7-46669EFD07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GB" err="1"/>
              <a:t>www.h-yp.co.uk</a:t>
            </a:r>
            <a:endParaRPr lang="en-GB"/>
          </a:p>
        </p:txBody>
      </p:sp>
      <p:pic>
        <p:nvPicPr>
          <p:cNvPr id="8" name="Picture 7">
            <a:extLst>
              <a:ext uri="{FF2B5EF4-FFF2-40B4-BE49-F238E27FC236}">
                <a16:creationId xmlns:a16="http://schemas.microsoft.com/office/drawing/2014/main" id="{5DF0FCEA-C2D8-AA48-B881-A828913FAFF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551534" y="90488"/>
            <a:ext cx="2549025" cy="1372552"/>
          </a:xfrm>
          <a:prstGeom prst="rect">
            <a:avLst/>
          </a:prstGeom>
        </p:spPr>
      </p:pic>
    </p:spTree>
    <p:extLst>
      <p:ext uri="{BB962C8B-B14F-4D97-AF65-F5344CB8AC3E}">
        <p14:creationId xmlns:p14="http://schemas.microsoft.com/office/powerpoint/2010/main" val="2739313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hat0-18.nhs.uk/application/files/5015/1273/3712/CS45385_NHS_Diarrhoea_Vomiting_Pathway_Acute_Care_Nov_17.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hat0-18.nhs.uk/application/files/7015/1273/3330/CS45385_NHS_Bronchiolitis_Pathway_Acute_Setting_Nov_17.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hat0-18.nhs.uk/application/files/5415/1273/2637/CS45385_NHS_Abdo_Pain_Pathway_Management_-_Acute_Setting_Nov_17.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hat0-18.nhs.uk/application/files/7015/1273/3330/CS45385_NHS_Bronchiolitis_Pathway_Acute_Setting_Nov_17.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David.james@uhs.nhs.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alan.charters@porthosp.nhs.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hat0-18.nhs.uk/professionals/gp-primary-care-staff/safety-netting-documents-parents/diarrhoea-andor-vomiting-advice-she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ort.nhs.uk/Media/Guidelines/Guidelineforthemanagementofseveresepsi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180F-DCE0-DE45-BC7C-F88C4CA0F269}"/>
              </a:ext>
            </a:extLst>
          </p:cNvPr>
          <p:cNvSpPr>
            <a:spLocks noGrp="1"/>
          </p:cNvSpPr>
          <p:nvPr>
            <p:ph type="ctrTitle"/>
          </p:nvPr>
        </p:nvSpPr>
        <p:spPr>
          <a:xfrm>
            <a:off x="468630" y="2194561"/>
            <a:ext cx="9006840" cy="2793828"/>
          </a:xfrm>
        </p:spPr>
        <p:txBody>
          <a:bodyPr>
            <a:normAutofit/>
          </a:bodyPr>
          <a:lstStyle/>
          <a:p>
            <a:pPr algn="l"/>
            <a:r>
              <a:rPr lang="en-US" sz="4000" b="1" dirty="0"/>
              <a:t>Common childhood gastro intestinal presentations</a:t>
            </a:r>
          </a:p>
        </p:txBody>
      </p:sp>
    </p:spTree>
    <p:extLst>
      <p:ext uri="{BB962C8B-B14F-4D97-AF65-F5344CB8AC3E}">
        <p14:creationId xmlns:p14="http://schemas.microsoft.com/office/powerpoint/2010/main" val="3847776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9EB61F-3291-144E-AB8E-FE615B172111}"/>
              </a:ext>
            </a:extLst>
          </p:cNvPr>
          <p:cNvSpPr>
            <a:spLocks noGrp="1"/>
          </p:cNvSpPr>
          <p:nvPr>
            <p:ph type="ctrTitle"/>
          </p:nvPr>
        </p:nvSpPr>
        <p:spPr>
          <a:xfrm>
            <a:off x="1524000" y="1449976"/>
            <a:ext cx="9144000" cy="3293473"/>
          </a:xfrm>
        </p:spPr>
        <p:txBody>
          <a:bodyPr>
            <a:normAutofit/>
          </a:bodyPr>
          <a:lstStyle/>
          <a:p>
            <a:r>
              <a:rPr lang="en-US" dirty="0"/>
              <a:t>Navigate to </a:t>
            </a:r>
            <a:br>
              <a:rPr lang="en-US" dirty="0">
                <a:cs typeface="Calibri Light"/>
              </a:rPr>
            </a:br>
            <a:r>
              <a:rPr lang="en-US" dirty="0">
                <a:hlinkClick r:id="rId3"/>
              </a:rPr>
              <a:t>WHT Gastroenteritis pathway</a:t>
            </a:r>
            <a:endParaRPr lang="en-US" dirty="0">
              <a:hlinkClick r:id="rId4"/>
            </a:endParaRPr>
          </a:p>
        </p:txBody>
      </p:sp>
    </p:spTree>
    <p:extLst>
      <p:ext uri="{BB962C8B-B14F-4D97-AF65-F5344CB8AC3E}">
        <p14:creationId xmlns:p14="http://schemas.microsoft.com/office/powerpoint/2010/main" val="1241418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E2F9-A19A-6C4C-9114-33FB44206ACB}"/>
              </a:ext>
            </a:extLst>
          </p:cNvPr>
          <p:cNvSpPr>
            <a:spLocks noGrp="1"/>
          </p:cNvSpPr>
          <p:nvPr>
            <p:ph type="title"/>
          </p:nvPr>
        </p:nvSpPr>
        <p:spPr>
          <a:xfrm>
            <a:off x="567810" y="484657"/>
            <a:ext cx="4270338" cy="1096331"/>
          </a:xfrm>
        </p:spPr>
        <p:txBody>
          <a:bodyPr>
            <a:normAutofit/>
          </a:bodyPr>
          <a:lstStyle/>
          <a:p>
            <a:r>
              <a:rPr lang="en-US" sz="3500" b="1" dirty="0">
                <a:solidFill>
                  <a:srgbClr val="303030"/>
                </a:solidFill>
              </a:rPr>
              <a:t>Case 4</a:t>
            </a:r>
          </a:p>
        </p:txBody>
      </p:sp>
      <p:graphicFrame>
        <p:nvGraphicFramePr>
          <p:cNvPr id="8" name="Content Placeholder 5">
            <a:extLst>
              <a:ext uri="{FF2B5EF4-FFF2-40B4-BE49-F238E27FC236}">
                <a16:creationId xmlns:a16="http://schemas.microsoft.com/office/drawing/2014/main" id="{CE1A633E-C406-6549-A92E-566295D5DD86}"/>
              </a:ext>
            </a:extLst>
          </p:cNvPr>
          <p:cNvGraphicFramePr>
            <a:graphicFrameLocks noGrp="1"/>
          </p:cNvGraphicFramePr>
          <p:nvPr>
            <p:ph idx="1"/>
            <p:extLst>
              <p:ext uri="{D42A27DB-BD31-4B8C-83A1-F6EECF244321}">
                <p14:modId xmlns:p14="http://schemas.microsoft.com/office/powerpoint/2010/main" val="1557252038"/>
              </p:ext>
            </p:extLst>
          </p:nvPr>
        </p:nvGraphicFramePr>
        <p:xfrm>
          <a:off x="567810" y="1580988"/>
          <a:ext cx="8907660" cy="4705513"/>
        </p:xfrm>
        <a:graphic>
          <a:graphicData uri="http://schemas.openxmlformats.org/drawingml/2006/table">
            <a:tbl>
              <a:tblPr firstRow="1" bandRow="1">
                <a:tableStyleId>{7DF18680-E054-41AD-8BC1-D1AEF772440D}</a:tableStyleId>
              </a:tblPr>
              <a:tblGrid>
                <a:gridCol w="4453830">
                  <a:extLst>
                    <a:ext uri="{9D8B030D-6E8A-4147-A177-3AD203B41FA5}">
                      <a16:colId xmlns:a16="http://schemas.microsoft.com/office/drawing/2014/main" val="944189712"/>
                    </a:ext>
                  </a:extLst>
                </a:gridCol>
                <a:gridCol w="4453830">
                  <a:extLst>
                    <a:ext uri="{9D8B030D-6E8A-4147-A177-3AD203B41FA5}">
                      <a16:colId xmlns:a16="http://schemas.microsoft.com/office/drawing/2014/main" val="2240380478"/>
                    </a:ext>
                  </a:extLst>
                </a:gridCol>
              </a:tblGrid>
              <a:tr h="549499">
                <a:tc>
                  <a:txBody>
                    <a:bodyPr/>
                    <a:lstStyle/>
                    <a:p>
                      <a:r>
                        <a:rPr lang="en-US" sz="2400" dirty="0"/>
                        <a:t>History </a:t>
                      </a:r>
                    </a:p>
                  </a:txBody>
                  <a:tcPr/>
                </a:tc>
                <a:tc>
                  <a:txBody>
                    <a:bodyPr/>
                    <a:lstStyle/>
                    <a:p>
                      <a:r>
                        <a:rPr lang="en-US" sz="2400" dirty="0"/>
                        <a:t>Examination </a:t>
                      </a:r>
                    </a:p>
                  </a:txBody>
                  <a:tcPr/>
                </a:tc>
                <a:extLst>
                  <a:ext uri="{0D108BD9-81ED-4DB2-BD59-A6C34878D82A}">
                    <a16:rowId xmlns:a16="http://schemas.microsoft.com/office/drawing/2014/main" val="1530437528"/>
                  </a:ext>
                </a:extLst>
              </a:tr>
              <a:tr h="549499">
                <a:tc>
                  <a:txBody>
                    <a:bodyPr/>
                    <a:lstStyle/>
                    <a:p>
                      <a:r>
                        <a:rPr lang="en-US" sz="2400" dirty="0"/>
                        <a:t>5 y boy (Oliver)</a:t>
                      </a:r>
                    </a:p>
                  </a:txBody>
                  <a:tcPr/>
                </a:tc>
                <a:tc>
                  <a:txBody>
                    <a:bodyPr/>
                    <a:lstStyle/>
                    <a:p>
                      <a:r>
                        <a:rPr lang="en-US" sz="2400" dirty="0"/>
                        <a:t>Alert but a little pale</a:t>
                      </a:r>
                    </a:p>
                  </a:txBody>
                  <a:tcPr/>
                </a:tc>
                <a:extLst>
                  <a:ext uri="{0D108BD9-81ED-4DB2-BD59-A6C34878D82A}">
                    <a16:rowId xmlns:a16="http://schemas.microsoft.com/office/drawing/2014/main" val="3875370198"/>
                  </a:ext>
                </a:extLst>
              </a:tr>
              <a:tr h="1428697">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Vomiting 2 days ago and 2 x diarrhoea today. GP reassured as gastroenteritis a few hours ago</a:t>
                      </a:r>
                    </a:p>
                  </a:txBody>
                  <a:tcPr/>
                </a:tc>
                <a:tc>
                  <a:txBody>
                    <a:bodyPr/>
                    <a:lstStyle/>
                    <a:p>
                      <a:r>
                        <a:rPr lang="en-US" sz="2400" dirty="0"/>
                        <a:t>HR 124 CRT 2</a:t>
                      </a:r>
                    </a:p>
                    <a:p>
                      <a:r>
                        <a:rPr lang="en-US" sz="2400" dirty="0"/>
                        <a:t>Moist mucous membranes</a:t>
                      </a:r>
                    </a:p>
                    <a:p>
                      <a:r>
                        <a:rPr lang="en-US" sz="2400" dirty="0"/>
                        <a:t>Afebrile</a:t>
                      </a:r>
                    </a:p>
                  </a:txBody>
                  <a:tcPr/>
                </a:tc>
                <a:extLst>
                  <a:ext uri="{0D108BD9-81ED-4DB2-BD59-A6C34878D82A}">
                    <a16:rowId xmlns:a16="http://schemas.microsoft.com/office/drawing/2014/main" val="1121890838"/>
                  </a:ext>
                </a:extLst>
              </a:tr>
              <a:tr h="98909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Reluctant to eat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Moderately tender abdomen with a little voluntary guarding on right side</a:t>
                      </a:r>
                    </a:p>
                  </a:txBody>
                  <a:tcPr/>
                </a:tc>
                <a:extLst>
                  <a:ext uri="{0D108BD9-81ED-4DB2-BD59-A6C34878D82A}">
                    <a16:rowId xmlns:a16="http://schemas.microsoft.com/office/drawing/2014/main" val="1431412570"/>
                  </a:ext>
                </a:extLst>
              </a:tr>
              <a:tr h="98909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Central colicky pain worsening. Difficult to </a:t>
                      </a:r>
                      <a:r>
                        <a:rPr lang="en-US" sz="2400" dirty="0" err="1"/>
                        <a:t>localise</a:t>
                      </a:r>
                      <a:endParaRPr lang="en-US" sz="2400" dirty="0"/>
                    </a:p>
                  </a:txBody>
                  <a:tcPr/>
                </a:tc>
                <a:tc>
                  <a:txBody>
                    <a:bodyPr/>
                    <a:lstStyle/>
                    <a:p>
                      <a:r>
                        <a:rPr lang="en-US" sz="2400" dirty="0"/>
                        <a:t>No masses</a:t>
                      </a:r>
                    </a:p>
                  </a:txBody>
                  <a:tcPr/>
                </a:tc>
                <a:extLst>
                  <a:ext uri="{0D108BD9-81ED-4DB2-BD59-A6C34878D82A}">
                    <a16:rowId xmlns:a16="http://schemas.microsoft.com/office/drawing/2014/main" val="247763222"/>
                  </a:ext>
                </a:extLst>
              </a:tr>
            </a:tbl>
          </a:graphicData>
        </a:graphic>
      </p:graphicFrame>
    </p:spTree>
    <p:extLst>
      <p:ext uri="{BB962C8B-B14F-4D97-AF65-F5344CB8AC3E}">
        <p14:creationId xmlns:p14="http://schemas.microsoft.com/office/powerpoint/2010/main" val="3156314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43B1-3F70-3040-B4F4-4F37E581DAA5}"/>
              </a:ext>
            </a:extLst>
          </p:cNvPr>
          <p:cNvSpPr>
            <a:spLocks noGrp="1"/>
          </p:cNvSpPr>
          <p:nvPr>
            <p:ph type="title"/>
          </p:nvPr>
        </p:nvSpPr>
        <p:spPr>
          <a:xfrm>
            <a:off x="613530" y="157785"/>
            <a:ext cx="4270338" cy="1096331"/>
          </a:xfrm>
        </p:spPr>
        <p:txBody>
          <a:bodyPr>
            <a:normAutofit/>
          </a:bodyPr>
          <a:lstStyle/>
          <a:p>
            <a:r>
              <a:rPr lang="en-US" sz="3500" b="1">
                <a:solidFill>
                  <a:srgbClr val="303030"/>
                </a:solidFill>
              </a:rPr>
              <a:t>Management</a:t>
            </a:r>
          </a:p>
        </p:txBody>
      </p:sp>
      <p:sp>
        <p:nvSpPr>
          <p:cNvPr id="3" name="Content Placeholder 2">
            <a:extLst>
              <a:ext uri="{FF2B5EF4-FFF2-40B4-BE49-F238E27FC236}">
                <a16:creationId xmlns:a16="http://schemas.microsoft.com/office/drawing/2014/main" id="{FAC9005F-D62A-204B-BB36-F3FEF2CD122D}"/>
              </a:ext>
            </a:extLst>
          </p:cNvPr>
          <p:cNvSpPr>
            <a:spLocks noGrp="1"/>
          </p:cNvSpPr>
          <p:nvPr>
            <p:ph idx="1"/>
          </p:nvPr>
        </p:nvSpPr>
        <p:spPr>
          <a:xfrm>
            <a:off x="628218" y="1490978"/>
            <a:ext cx="8698662" cy="5024121"/>
          </a:xfrm>
        </p:spPr>
        <p:txBody>
          <a:bodyPr anchor="ctr">
            <a:noAutofit/>
          </a:bodyPr>
          <a:lstStyle/>
          <a:p>
            <a:pPr marL="0" indent="0">
              <a:buNone/>
            </a:pPr>
            <a:r>
              <a:rPr lang="en-US" b="1" u="sng" dirty="0"/>
              <a:t>Diagnosis:</a:t>
            </a:r>
          </a:p>
          <a:p>
            <a:pPr marL="0" indent="0">
              <a:buNone/>
            </a:pPr>
            <a:r>
              <a:rPr lang="en-US" dirty="0"/>
              <a:t>This child has abdominal pain with potential </a:t>
            </a:r>
            <a:r>
              <a:rPr lang="en-US" dirty="0">
                <a:solidFill>
                  <a:srgbClr val="FF0000"/>
                </a:solidFill>
              </a:rPr>
              <a:t>surgical red flags (guarding) </a:t>
            </a:r>
            <a:r>
              <a:rPr lang="en-US" dirty="0"/>
              <a:t>raising possibility of </a:t>
            </a:r>
            <a:r>
              <a:rPr lang="en-US" dirty="0">
                <a:solidFill>
                  <a:srgbClr val="FF0000"/>
                </a:solidFill>
              </a:rPr>
              <a:t>appendicitis </a:t>
            </a:r>
          </a:p>
          <a:p>
            <a:pPr marL="0" indent="0">
              <a:buNone/>
            </a:pPr>
            <a:r>
              <a:rPr lang="en-US" b="1" u="sng" dirty="0"/>
              <a:t>Correct treatment:</a:t>
            </a:r>
          </a:p>
          <a:p>
            <a:r>
              <a:rPr lang="en-US" dirty="0"/>
              <a:t>IV access and bloods </a:t>
            </a:r>
            <a:r>
              <a:rPr lang="en-US" dirty="0" err="1"/>
              <a:t>inc</a:t>
            </a:r>
            <a:r>
              <a:rPr lang="en-US" dirty="0"/>
              <a:t> inflammatory markers</a:t>
            </a:r>
          </a:p>
          <a:p>
            <a:r>
              <a:rPr lang="en-US" dirty="0"/>
              <a:t>Refer to surgeons as per your local protocol</a:t>
            </a:r>
          </a:p>
        </p:txBody>
      </p:sp>
      <p:sp>
        <p:nvSpPr>
          <p:cNvPr id="4" name="Title 5">
            <a:extLst>
              <a:ext uri="{FF2B5EF4-FFF2-40B4-BE49-F238E27FC236}">
                <a16:creationId xmlns:a16="http://schemas.microsoft.com/office/drawing/2014/main" id="{93E3C05D-AF81-5842-A1BA-3A84BE0D03D1}"/>
              </a:ext>
            </a:extLst>
          </p:cNvPr>
          <p:cNvSpPr txBox="1">
            <a:spLocks/>
          </p:cNvSpPr>
          <p:nvPr/>
        </p:nvSpPr>
        <p:spPr>
          <a:xfrm>
            <a:off x="628218" y="5772150"/>
            <a:ext cx="8020050" cy="49148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Navigate to </a:t>
            </a:r>
            <a:r>
              <a:rPr lang="en-US" dirty="0">
                <a:hlinkClick r:id="rId3"/>
              </a:rPr>
              <a:t>WHT abdominal pain pathway</a:t>
            </a:r>
            <a:endParaRPr lang="en-US" dirty="0">
              <a:hlinkClick r:id="rId4"/>
            </a:endParaRPr>
          </a:p>
        </p:txBody>
      </p:sp>
    </p:spTree>
    <p:extLst>
      <p:ext uri="{BB962C8B-B14F-4D97-AF65-F5344CB8AC3E}">
        <p14:creationId xmlns:p14="http://schemas.microsoft.com/office/powerpoint/2010/main" val="263468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5B7F-1D2D-4B4A-9A71-85891D517FE5}"/>
              </a:ext>
            </a:extLst>
          </p:cNvPr>
          <p:cNvSpPr>
            <a:spLocks noGrp="1"/>
          </p:cNvSpPr>
          <p:nvPr>
            <p:ph type="title"/>
          </p:nvPr>
        </p:nvSpPr>
        <p:spPr/>
        <p:txBody>
          <a:bodyPr/>
          <a:lstStyle/>
          <a:p>
            <a:r>
              <a:rPr lang="en-GB" dirty="0"/>
              <a:t>Important things to remember about childhood abdominal pain</a:t>
            </a:r>
          </a:p>
        </p:txBody>
      </p:sp>
      <p:sp>
        <p:nvSpPr>
          <p:cNvPr id="3" name="Content Placeholder 2">
            <a:extLst>
              <a:ext uri="{FF2B5EF4-FFF2-40B4-BE49-F238E27FC236}">
                <a16:creationId xmlns:a16="http://schemas.microsoft.com/office/drawing/2014/main" id="{2455C65A-ECF8-4B4E-A0BC-0A83C6F84C86}"/>
              </a:ext>
            </a:extLst>
          </p:cNvPr>
          <p:cNvSpPr>
            <a:spLocks noGrp="1"/>
          </p:cNvSpPr>
          <p:nvPr>
            <p:ph idx="1"/>
          </p:nvPr>
        </p:nvSpPr>
        <p:spPr/>
        <p:txBody>
          <a:bodyPr/>
          <a:lstStyle/>
          <a:p>
            <a:r>
              <a:rPr lang="en-GB" dirty="0"/>
              <a:t>Can be presentation of non GI medical problems </a:t>
            </a:r>
            <a:r>
              <a:rPr lang="en-GB" dirty="0" err="1"/>
              <a:t>ie</a:t>
            </a:r>
            <a:r>
              <a:rPr lang="en-GB" dirty="0"/>
              <a:t> pneumonia, DKA</a:t>
            </a:r>
          </a:p>
          <a:p>
            <a:r>
              <a:rPr lang="en-GB" dirty="0"/>
              <a:t>Pregnancy complications need to be considered in all young women 12+</a:t>
            </a:r>
          </a:p>
          <a:p>
            <a:r>
              <a:rPr lang="en-GB" dirty="0"/>
              <a:t>Think about intussusception in young children who are irritable. In its early stages you do not get the classic ‘redcurrant jelly’ stools.</a:t>
            </a:r>
          </a:p>
          <a:p>
            <a:r>
              <a:rPr lang="en-GB" dirty="0"/>
              <a:t>Rarely young children can present with shock secondary to volvulus, sometimes with a surprising lack of abdominal pain. Always be cautious of unexplained tachycardia or raised lactate.</a:t>
            </a:r>
          </a:p>
        </p:txBody>
      </p:sp>
    </p:spTree>
    <p:extLst>
      <p:ext uri="{BB962C8B-B14F-4D97-AF65-F5344CB8AC3E}">
        <p14:creationId xmlns:p14="http://schemas.microsoft.com/office/powerpoint/2010/main" val="2001883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E2F9-A19A-6C4C-9114-33FB44206ACB}"/>
              </a:ext>
            </a:extLst>
          </p:cNvPr>
          <p:cNvSpPr>
            <a:spLocks noGrp="1"/>
          </p:cNvSpPr>
          <p:nvPr>
            <p:ph type="title"/>
          </p:nvPr>
        </p:nvSpPr>
        <p:spPr>
          <a:xfrm>
            <a:off x="773550" y="294945"/>
            <a:ext cx="4270338" cy="1096331"/>
          </a:xfrm>
        </p:spPr>
        <p:txBody>
          <a:bodyPr>
            <a:normAutofit/>
          </a:bodyPr>
          <a:lstStyle/>
          <a:p>
            <a:r>
              <a:rPr lang="en-US" sz="3500" b="1" dirty="0">
                <a:solidFill>
                  <a:srgbClr val="303030"/>
                </a:solidFill>
              </a:rPr>
              <a:t>Case 5</a:t>
            </a:r>
          </a:p>
        </p:txBody>
      </p:sp>
      <p:graphicFrame>
        <p:nvGraphicFramePr>
          <p:cNvPr id="6" name="Content Placeholder 5">
            <a:extLst>
              <a:ext uri="{FF2B5EF4-FFF2-40B4-BE49-F238E27FC236}">
                <a16:creationId xmlns:a16="http://schemas.microsoft.com/office/drawing/2014/main" id="{55E0002B-B12A-374F-8257-974106E718BF}"/>
              </a:ext>
            </a:extLst>
          </p:cNvPr>
          <p:cNvGraphicFramePr>
            <a:graphicFrameLocks noGrp="1"/>
          </p:cNvGraphicFramePr>
          <p:nvPr>
            <p:ph idx="1"/>
            <p:extLst>
              <p:ext uri="{D42A27DB-BD31-4B8C-83A1-F6EECF244321}">
                <p14:modId xmlns:p14="http://schemas.microsoft.com/office/powerpoint/2010/main" val="630197480"/>
              </p:ext>
            </p:extLst>
          </p:nvPr>
        </p:nvGraphicFramePr>
        <p:xfrm>
          <a:off x="773550" y="1520190"/>
          <a:ext cx="8724780" cy="4948970"/>
        </p:xfrm>
        <a:graphic>
          <a:graphicData uri="http://schemas.openxmlformats.org/drawingml/2006/table">
            <a:tbl>
              <a:tblPr firstRow="1" bandRow="1">
                <a:tableStyleId>{7DF18680-E054-41AD-8BC1-D1AEF772440D}</a:tableStyleId>
              </a:tblPr>
              <a:tblGrid>
                <a:gridCol w="4362390">
                  <a:extLst>
                    <a:ext uri="{9D8B030D-6E8A-4147-A177-3AD203B41FA5}">
                      <a16:colId xmlns:a16="http://schemas.microsoft.com/office/drawing/2014/main" val="944189712"/>
                    </a:ext>
                  </a:extLst>
                </a:gridCol>
                <a:gridCol w="4362390">
                  <a:extLst>
                    <a:ext uri="{9D8B030D-6E8A-4147-A177-3AD203B41FA5}">
                      <a16:colId xmlns:a16="http://schemas.microsoft.com/office/drawing/2014/main" val="2240380478"/>
                    </a:ext>
                  </a:extLst>
                </a:gridCol>
              </a:tblGrid>
              <a:tr h="524516">
                <a:tc>
                  <a:txBody>
                    <a:bodyPr/>
                    <a:lstStyle/>
                    <a:p>
                      <a:r>
                        <a:rPr lang="en-US" sz="2400" dirty="0"/>
                        <a:t>History</a:t>
                      </a:r>
                    </a:p>
                  </a:txBody>
                  <a:tcPr/>
                </a:tc>
                <a:tc>
                  <a:txBody>
                    <a:bodyPr/>
                    <a:lstStyle/>
                    <a:p>
                      <a:r>
                        <a:rPr lang="en-US" sz="2400" dirty="0"/>
                        <a:t>Examination</a:t>
                      </a:r>
                    </a:p>
                  </a:txBody>
                  <a:tcPr/>
                </a:tc>
                <a:extLst>
                  <a:ext uri="{0D108BD9-81ED-4DB2-BD59-A6C34878D82A}">
                    <a16:rowId xmlns:a16="http://schemas.microsoft.com/office/drawing/2014/main" val="1530437528"/>
                  </a:ext>
                </a:extLst>
              </a:tr>
              <a:tr h="524516">
                <a:tc>
                  <a:txBody>
                    <a:bodyPr/>
                    <a:lstStyle/>
                    <a:p>
                      <a:r>
                        <a:rPr lang="en-US" sz="2400" dirty="0"/>
                        <a:t>10 year girl (Anna)</a:t>
                      </a:r>
                    </a:p>
                  </a:txBody>
                  <a:tcPr/>
                </a:tc>
                <a:tc>
                  <a:txBody>
                    <a:bodyPr/>
                    <a:lstStyle/>
                    <a:p>
                      <a:r>
                        <a:rPr lang="en-US" sz="2400" dirty="0"/>
                        <a:t>Alert </a:t>
                      </a:r>
                    </a:p>
                  </a:txBody>
                  <a:tcPr/>
                </a:tc>
                <a:extLst>
                  <a:ext uri="{0D108BD9-81ED-4DB2-BD59-A6C34878D82A}">
                    <a16:rowId xmlns:a16="http://schemas.microsoft.com/office/drawing/2014/main" val="3875370198"/>
                  </a:ext>
                </a:extLst>
              </a:tr>
              <a:tr h="94412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Abdominal pain 8 weeks but worse that last 24 hours</a:t>
                      </a:r>
                    </a:p>
                  </a:txBody>
                  <a:tcPr/>
                </a:tc>
                <a:tc>
                  <a:txBody>
                    <a:bodyPr/>
                    <a:lstStyle/>
                    <a:p>
                      <a:r>
                        <a:rPr lang="en-US" sz="2400" dirty="0"/>
                        <a:t>Soft abdomen with no masses</a:t>
                      </a:r>
                    </a:p>
                  </a:txBody>
                  <a:tcPr/>
                </a:tc>
                <a:extLst>
                  <a:ext uri="{0D108BD9-81ED-4DB2-BD59-A6C34878D82A}">
                    <a16:rowId xmlns:a16="http://schemas.microsoft.com/office/drawing/2014/main" val="1121890838"/>
                  </a:ext>
                </a:extLst>
              </a:tr>
              <a:tr h="94412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No diarrhoea, vomiting, dysuria or fever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All </a:t>
                      </a:r>
                      <a:r>
                        <a:rPr lang="en-US" sz="2400" dirty="0" err="1"/>
                        <a:t>obs</a:t>
                      </a:r>
                      <a:r>
                        <a:rPr lang="en-US" sz="2400" dirty="0"/>
                        <a:t> within normal limits</a:t>
                      </a:r>
                    </a:p>
                    <a:p>
                      <a:endParaRPr lang="en-US" sz="2400" dirty="0"/>
                    </a:p>
                  </a:txBody>
                  <a:tcPr/>
                </a:tc>
                <a:extLst>
                  <a:ext uri="{0D108BD9-81ED-4DB2-BD59-A6C34878D82A}">
                    <a16:rowId xmlns:a16="http://schemas.microsoft.com/office/drawing/2014/main" val="247763222"/>
                  </a:ext>
                </a:extLst>
              </a:tr>
              <a:tr h="76592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Pain does not wake from sleep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Eyes not sunken and moist mucous membranes</a:t>
                      </a:r>
                    </a:p>
                  </a:txBody>
                  <a:tcPr/>
                </a:tc>
                <a:extLst>
                  <a:ext uri="{0D108BD9-81ED-4DB2-BD59-A6C34878D82A}">
                    <a16:rowId xmlns:a16="http://schemas.microsoft.com/office/drawing/2014/main" val="2695684252"/>
                  </a:ext>
                </a:extLst>
              </a:tr>
              <a:tr h="4574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Has not been to school for 2 weeks due to pain – her family are very concerned</a:t>
                      </a:r>
                    </a:p>
                  </a:txBody>
                  <a:tcPr/>
                </a:tc>
                <a:tc>
                  <a:txBody>
                    <a:bodyPr/>
                    <a:lstStyle/>
                    <a:p>
                      <a:r>
                        <a:rPr lang="en-US" sz="2400" dirty="0"/>
                        <a:t>BM 5.2</a:t>
                      </a:r>
                    </a:p>
                  </a:txBody>
                  <a:tcPr/>
                </a:tc>
                <a:extLst>
                  <a:ext uri="{0D108BD9-81ED-4DB2-BD59-A6C34878D82A}">
                    <a16:rowId xmlns:a16="http://schemas.microsoft.com/office/drawing/2014/main" val="2702310516"/>
                  </a:ext>
                </a:extLst>
              </a:tr>
            </a:tbl>
          </a:graphicData>
        </a:graphic>
      </p:graphicFrame>
    </p:spTree>
    <p:extLst>
      <p:ext uri="{BB962C8B-B14F-4D97-AF65-F5344CB8AC3E}">
        <p14:creationId xmlns:p14="http://schemas.microsoft.com/office/powerpoint/2010/main" val="488920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43B1-3F70-3040-B4F4-4F37E581DAA5}"/>
              </a:ext>
            </a:extLst>
          </p:cNvPr>
          <p:cNvSpPr>
            <a:spLocks noGrp="1"/>
          </p:cNvSpPr>
          <p:nvPr>
            <p:ph type="title"/>
          </p:nvPr>
        </p:nvSpPr>
        <p:spPr>
          <a:xfrm>
            <a:off x="613530" y="157785"/>
            <a:ext cx="4270338" cy="1096331"/>
          </a:xfrm>
        </p:spPr>
        <p:txBody>
          <a:bodyPr>
            <a:normAutofit/>
          </a:bodyPr>
          <a:lstStyle/>
          <a:p>
            <a:r>
              <a:rPr lang="en-US" sz="3500" b="1" dirty="0">
                <a:solidFill>
                  <a:srgbClr val="303030"/>
                </a:solidFill>
              </a:rPr>
              <a:t>Management</a:t>
            </a:r>
          </a:p>
        </p:txBody>
      </p:sp>
      <p:sp>
        <p:nvSpPr>
          <p:cNvPr id="3" name="Content Placeholder 2">
            <a:extLst>
              <a:ext uri="{FF2B5EF4-FFF2-40B4-BE49-F238E27FC236}">
                <a16:creationId xmlns:a16="http://schemas.microsoft.com/office/drawing/2014/main" id="{FAC9005F-D62A-204B-BB36-F3FEF2CD122D}"/>
              </a:ext>
            </a:extLst>
          </p:cNvPr>
          <p:cNvSpPr>
            <a:spLocks noGrp="1"/>
          </p:cNvSpPr>
          <p:nvPr>
            <p:ph idx="1"/>
          </p:nvPr>
        </p:nvSpPr>
        <p:spPr>
          <a:xfrm>
            <a:off x="628217" y="1490978"/>
            <a:ext cx="11187545" cy="5024121"/>
          </a:xfrm>
        </p:spPr>
        <p:txBody>
          <a:bodyPr anchor="ctr">
            <a:noAutofit/>
          </a:bodyPr>
          <a:lstStyle/>
          <a:p>
            <a:pPr marL="0" indent="0">
              <a:buNone/>
            </a:pPr>
            <a:r>
              <a:rPr lang="en-US" b="1" u="sng" dirty="0"/>
              <a:t>Diagnosis:</a:t>
            </a:r>
          </a:p>
          <a:p>
            <a:pPr marL="0" indent="0">
              <a:buNone/>
            </a:pPr>
            <a:r>
              <a:rPr lang="en-US" dirty="0"/>
              <a:t>This child has recurrent (or functional) abdominal pain with no red flags. Though chronic in nature families often present to ED due to heightened anxiety or a desire for a ‘second opinion’ from the GP.</a:t>
            </a:r>
          </a:p>
          <a:p>
            <a:pPr marL="0" indent="0">
              <a:buNone/>
            </a:pPr>
            <a:r>
              <a:rPr lang="en-US" b="1" u="sng" dirty="0"/>
              <a:t>Correct treatment:</a:t>
            </a:r>
          </a:p>
          <a:p>
            <a:r>
              <a:rPr lang="en-US" dirty="0"/>
              <a:t>Listen and examine carefully for red flags. Consider psychosocial stressors</a:t>
            </a:r>
          </a:p>
          <a:p>
            <a:r>
              <a:rPr lang="en-US" dirty="0"/>
              <a:t>Reassurance – this can be a challenging consultation</a:t>
            </a:r>
          </a:p>
          <a:p>
            <a:r>
              <a:rPr lang="en-US" dirty="0"/>
              <a:t>Avoid over investigating</a:t>
            </a:r>
          </a:p>
          <a:p>
            <a:r>
              <a:rPr lang="en-US" dirty="0"/>
              <a:t>Healthy diet and activity</a:t>
            </a:r>
          </a:p>
          <a:p>
            <a:r>
              <a:rPr lang="en-US" dirty="0"/>
              <a:t>Involve GP and school</a:t>
            </a:r>
          </a:p>
        </p:txBody>
      </p:sp>
    </p:spTree>
    <p:extLst>
      <p:ext uri="{BB962C8B-B14F-4D97-AF65-F5344CB8AC3E}">
        <p14:creationId xmlns:p14="http://schemas.microsoft.com/office/powerpoint/2010/main" val="13005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49EC-86D1-114B-83C4-70B10397F204}"/>
              </a:ext>
            </a:extLst>
          </p:cNvPr>
          <p:cNvSpPr>
            <a:spLocks noGrp="1"/>
          </p:cNvSpPr>
          <p:nvPr>
            <p:ph type="title"/>
          </p:nvPr>
        </p:nvSpPr>
        <p:spPr/>
        <p:txBody>
          <a:bodyPr/>
          <a:lstStyle/>
          <a:p>
            <a:r>
              <a:rPr lang="en-US" dirty="0"/>
              <a:t>Functional </a:t>
            </a:r>
            <a:r>
              <a:rPr lang="en-US" dirty="0" err="1"/>
              <a:t>abdo</a:t>
            </a:r>
            <a:r>
              <a:rPr lang="en-US" dirty="0"/>
              <a:t> pain in children</a:t>
            </a:r>
          </a:p>
        </p:txBody>
      </p:sp>
      <p:sp>
        <p:nvSpPr>
          <p:cNvPr id="3" name="Content Placeholder 2">
            <a:extLst>
              <a:ext uri="{FF2B5EF4-FFF2-40B4-BE49-F238E27FC236}">
                <a16:creationId xmlns:a16="http://schemas.microsoft.com/office/drawing/2014/main" id="{E60D5678-27D4-6D45-8AD2-E75E3C13CFC8}"/>
              </a:ext>
            </a:extLst>
          </p:cNvPr>
          <p:cNvSpPr>
            <a:spLocks noGrp="1"/>
          </p:cNvSpPr>
          <p:nvPr>
            <p:ph idx="1"/>
          </p:nvPr>
        </p:nvSpPr>
        <p:spPr>
          <a:xfrm>
            <a:off x="838200" y="1825624"/>
            <a:ext cx="10515600" cy="4689475"/>
          </a:xfrm>
        </p:spPr>
        <p:txBody>
          <a:bodyPr>
            <a:normAutofit fontScale="77500" lnSpcReduction="20000"/>
          </a:bodyPr>
          <a:lstStyle/>
          <a:p>
            <a:r>
              <a:rPr lang="en-US" dirty="0"/>
              <a:t>Rome IV criteria 2016</a:t>
            </a:r>
          </a:p>
          <a:p>
            <a:pPr lvl="1"/>
            <a:r>
              <a:rPr lang="en-GB" dirty="0"/>
              <a:t>H2a. Functional dyspepsia</a:t>
            </a:r>
          </a:p>
          <a:p>
            <a:pPr lvl="1"/>
            <a:r>
              <a:rPr lang="en-GB" dirty="0"/>
              <a:t>H2b. Irritable bowel syndrome</a:t>
            </a:r>
          </a:p>
          <a:p>
            <a:pPr lvl="1"/>
            <a:r>
              <a:rPr lang="en-GB" dirty="0"/>
              <a:t>H2c. Abdominal migraine </a:t>
            </a:r>
          </a:p>
          <a:p>
            <a:pPr lvl="1"/>
            <a:r>
              <a:rPr lang="en-GB" dirty="0">
                <a:solidFill>
                  <a:srgbClr val="00B050"/>
                </a:solidFill>
              </a:rPr>
              <a:t>H2d. Functional abdominal pain not otherwise specified </a:t>
            </a:r>
          </a:p>
          <a:p>
            <a:r>
              <a:rPr lang="en-US" dirty="0"/>
              <a:t>10-15% school aged children </a:t>
            </a:r>
            <a:r>
              <a:rPr lang="en-US" dirty="0" err="1"/>
              <a:t>abdo</a:t>
            </a:r>
            <a:r>
              <a:rPr lang="en-US" dirty="0"/>
              <a:t> pain at least weekly</a:t>
            </a:r>
          </a:p>
          <a:p>
            <a:r>
              <a:rPr lang="en-US" dirty="0"/>
              <a:t>Rule out red flags:</a:t>
            </a:r>
          </a:p>
          <a:p>
            <a:pPr lvl="1"/>
            <a:r>
              <a:rPr lang="en-GB" dirty="0"/>
              <a:t>Family history of inflammatory bowel disease, celiac disease, or peptic ulcer disease </a:t>
            </a:r>
          </a:p>
          <a:p>
            <a:pPr lvl="1"/>
            <a:r>
              <a:rPr lang="en-GB" dirty="0"/>
              <a:t>Persistent right upper or right lower quadrant pain </a:t>
            </a:r>
          </a:p>
          <a:p>
            <a:pPr lvl="1"/>
            <a:r>
              <a:rPr lang="en-GB" dirty="0"/>
              <a:t>Pain or difficulty swallowing</a:t>
            </a:r>
          </a:p>
          <a:p>
            <a:pPr lvl="1"/>
            <a:r>
              <a:rPr lang="en-GB" dirty="0"/>
              <a:t>Persistent vomiting </a:t>
            </a:r>
          </a:p>
          <a:p>
            <a:pPr lvl="1"/>
            <a:r>
              <a:rPr lang="en-GB" dirty="0"/>
              <a:t>Gastrointestinal blood loss </a:t>
            </a:r>
          </a:p>
          <a:p>
            <a:pPr lvl="1"/>
            <a:r>
              <a:rPr lang="en-GB" dirty="0"/>
              <a:t>Nocturnal diarrhoea</a:t>
            </a:r>
          </a:p>
          <a:p>
            <a:pPr lvl="1"/>
            <a:r>
              <a:rPr lang="en-GB" dirty="0"/>
              <a:t>Arthritis</a:t>
            </a:r>
          </a:p>
          <a:p>
            <a:pPr lvl="1"/>
            <a:r>
              <a:rPr lang="en-GB" dirty="0"/>
              <a:t>Perirectal disease </a:t>
            </a:r>
          </a:p>
          <a:p>
            <a:pPr lvl="1"/>
            <a:r>
              <a:rPr lang="en-GB" dirty="0"/>
              <a:t>Involuntary weight loss, growth slowing or delayed puberty</a:t>
            </a:r>
          </a:p>
          <a:p>
            <a:endParaRPr lang="en-US" dirty="0"/>
          </a:p>
        </p:txBody>
      </p:sp>
      <p:pic>
        <p:nvPicPr>
          <p:cNvPr id="4" name="Picture 3">
            <a:extLst>
              <a:ext uri="{FF2B5EF4-FFF2-40B4-BE49-F238E27FC236}">
                <a16:creationId xmlns:a16="http://schemas.microsoft.com/office/drawing/2014/main" id="{42690989-625E-E249-B219-7F445DEB1F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63440" y="1825625"/>
            <a:ext cx="1793802" cy="1009014"/>
          </a:xfrm>
          <a:prstGeom prst="rect">
            <a:avLst/>
          </a:prstGeom>
        </p:spPr>
      </p:pic>
    </p:spTree>
    <p:extLst>
      <p:ext uri="{BB962C8B-B14F-4D97-AF65-F5344CB8AC3E}">
        <p14:creationId xmlns:p14="http://schemas.microsoft.com/office/powerpoint/2010/main" val="1772834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ABBF-0750-D942-9F05-183FA4F40585}"/>
              </a:ext>
            </a:extLst>
          </p:cNvPr>
          <p:cNvSpPr>
            <a:spLocks noGrp="1"/>
          </p:cNvSpPr>
          <p:nvPr>
            <p:ph type="title"/>
          </p:nvPr>
        </p:nvSpPr>
        <p:spPr>
          <a:xfrm>
            <a:off x="636390" y="272085"/>
            <a:ext cx="4270338" cy="1096331"/>
          </a:xfrm>
        </p:spPr>
        <p:txBody>
          <a:bodyPr>
            <a:normAutofit/>
          </a:bodyPr>
          <a:lstStyle/>
          <a:p>
            <a:r>
              <a:rPr lang="en-US" sz="3500" b="1" dirty="0">
                <a:solidFill>
                  <a:srgbClr val="303030"/>
                </a:solidFill>
              </a:rPr>
              <a:t>Summary</a:t>
            </a:r>
          </a:p>
        </p:txBody>
      </p:sp>
      <p:sp>
        <p:nvSpPr>
          <p:cNvPr id="3" name="Content Placeholder 2">
            <a:extLst>
              <a:ext uri="{FF2B5EF4-FFF2-40B4-BE49-F238E27FC236}">
                <a16:creationId xmlns:a16="http://schemas.microsoft.com/office/drawing/2014/main" id="{D81192F9-F2BA-1740-B993-AC05829C2808}"/>
              </a:ext>
            </a:extLst>
          </p:cNvPr>
          <p:cNvSpPr>
            <a:spLocks noGrp="1"/>
          </p:cNvSpPr>
          <p:nvPr>
            <p:ph idx="1"/>
          </p:nvPr>
        </p:nvSpPr>
        <p:spPr>
          <a:xfrm>
            <a:off x="636390" y="1401585"/>
            <a:ext cx="8188437" cy="4020458"/>
          </a:xfrm>
        </p:spPr>
        <p:txBody>
          <a:bodyPr anchor="ctr">
            <a:noAutofit/>
          </a:bodyPr>
          <a:lstStyle/>
          <a:p>
            <a:pPr marL="0" indent="0">
              <a:buNone/>
            </a:pPr>
            <a:r>
              <a:rPr lang="en-US" sz="3200" dirty="0"/>
              <a:t>We </a:t>
            </a:r>
            <a:r>
              <a:rPr lang="en-US" sz="3200" u="sng" dirty="0">
                <a:solidFill>
                  <a:srgbClr val="00B050"/>
                </a:solidFill>
              </a:rPr>
              <a:t>have</a:t>
            </a:r>
          </a:p>
          <a:p>
            <a:r>
              <a:rPr lang="en-US" sz="3200" dirty="0"/>
              <a:t>Developed understanding of the differential diagnoses, investigations and treatments of:</a:t>
            </a:r>
          </a:p>
          <a:p>
            <a:pPr lvl="1"/>
            <a:r>
              <a:rPr lang="en-US" sz="2800" dirty="0"/>
              <a:t>Diarrhoea and vomiting</a:t>
            </a:r>
          </a:p>
          <a:p>
            <a:pPr lvl="1"/>
            <a:r>
              <a:rPr lang="en-US" sz="2800" dirty="0"/>
              <a:t>Abdominal pain</a:t>
            </a:r>
          </a:p>
        </p:txBody>
      </p:sp>
    </p:spTree>
    <p:extLst>
      <p:ext uri="{BB962C8B-B14F-4D97-AF65-F5344CB8AC3E}">
        <p14:creationId xmlns:p14="http://schemas.microsoft.com/office/powerpoint/2010/main" val="1900536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B3FF5-2DE0-4DA3-9FAF-5BAB3EB4C42B}"/>
              </a:ext>
            </a:extLst>
          </p:cNvPr>
          <p:cNvSpPr>
            <a:spLocks noGrp="1"/>
          </p:cNvSpPr>
          <p:nvPr>
            <p:ph type="title"/>
          </p:nvPr>
        </p:nvSpPr>
        <p:spPr/>
        <p:txBody>
          <a:bodyPr>
            <a:normAutofit/>
          </a:bodyPr>
          <a:lstStyle/>
          <a:p>
            <a:r>
              <a:rPr lang="en-US" sz="4000">
                <a:cs typeface="Calibri Light"/>
              </a:rPr>
              <a:t>A bit about Wessex Healthier Together</a:t>
            </a:r>
            <a:endParaRPr lang="en-US" sz="4000"/>
          </a:p>
        </p:txBody>
      </p:sp>
      <p:sp>
        <p:nvSpPr>
          <p:cNvPr id="3" name="Content Placeholder 2">
            <a:extLst>
              <a:ext uri="{FF2B5EF4-FFF2-40B4-BE49-F238E27FC236}">
                <a16:creationId xmlns:a16="http://schemas.microsoft.com/office/drawing/2014/main" id="{32B70EAF-F37B-471B-9CD8-58B69785A483}"/>
              </a:ext>
            </a:extLst>
          </p:cNvPr>
          <p:cNvSpPr>
            <a:spLocks noGrp="1"/>
          </p:cNvSpPr>
          <p:nvPr>
            <p:ph idx="1"/>
          </p:nvPr>
        </p:nvSpPr>
        <p:spPr/>
        <p:txBody>
          <a:bodyPr vert="horz" lIns="91440" tIns="45720" rIns="91440" bIns="45720" rtlCol="0" anchor="t">
            <a:noAutofit/>
          </a:bodyPr>
          <a:lstStyle/>
          <a:p>
            <a:pPr>
              <a:lnSpc>
                <a:spcPct val="120000"/>
              </a:lnSpc>
            </a:pPr>
            <a:r>
              <a:rPr lang="en-US" sz="2400" dirty="0">
                <a:cs typeface="Calibri"/>
              </a:rPr>
              <a:t>Website and app with resources for common childhood acute presentations for families, GPs, pharmacists, child health nurses and Emergency Departments as well as wellbeing resources for young people.</a:t>
            </a:r>
          </a:p>
          <a:p>
            <a:endParaRPr lang="en-US" sz="2400" dirty="0">
              <a:cs typeface="Calibri"/>
            </a:endParaRPr>
          </a:p>
          <a:p>
            <a:pPr>
              <a:lnSpc>
                <a:spcPct val="120000"/>
              </a:lnSpc>
            </a:pPr>
            <a:r>
              <a:rPr lang="en-US" sz="2400" dirty="0">
                <a:cs typeface="Calibri"/>
              </a:rPr>
              <a:t>Clinical pathways and safety netting sheets for:</a:t>
            </a:r>
          </a:p>
          <a:p>
            <a:pPr lvl="1">
              <a:lnSpc>
                <a:spcPct val="120000"/>
              </a:lnSpc>
            </a:pPr>
            <a:endParaRPr lang="en-US" dirty="0">
              <a:cs typeface="Calibri"/>
            </a:endParaRPr>
          </a:p>
          <a:p>
            <a:endParaRPr lang="en-US" dirty="0">
              <a:cs typeface="Calibri"/>
            </a:endParaRPr>
          </a:p>
          <a:p>
            <a:endParaRPr lang="en-US" dirty="0">
              <a:cs typeface="Calibri"/>
            </a:endParaRPr>
          </a:p>
        </p:txBody>
      </p:sp>
      <p:graphicFrame>
        <p:nvGraphicFramePr>
          <p:cNvPr id="4" name="Table 4">
            <a:extLst>
              <a:ext uri="{FF2B5EF4-FFF2-40B4-BE49-F238E27FC236}">
                <a16:creationId xmlns:a16="http://schemas.microsoft.com/office/drawing/2014/main" id="{5EED20B2-7F69-451D-9051-E978332D75BF}"/>
              </a:ext>
            </a:extLst>
          </p:cNvPr>
          <p:cNvGraphicFramePr>
            <a:graphicFrameLocks noGrp="1"/>
          </p:cNvGraphicFramePr>
          <p:nvPr>
            <p:extLst>
              <p:ext uri="{D42A27DB-BD31-4B8C-83A1-F6EECF244321}">
                <p14:modId xmlns:p14="http://schemas.microsoft.com/office/powerpoint/2010/main" val="787050979"/>
              </p:ext>
            </p:extLst>
          </p:nvPr>
        </p:nvGraphicFramePr>
        <p:xfrm>
          <a:off x="838200" y="4357985"/>
          <a:ext cx="8168630" cy="741677"/>
        </p:xfrm>
        <a:graphic>
          <a:graphicData uri="http://schemas.openxmlformats.org/drawingml/2006/table">
            <a:tbl>
              <a:tblPr firstRow="1" bandRow="1">
                <a:tableStyleId>{306799F8-075E-4A3A-A7F6-7FBC6576F1A4}</a:tableStyleId>
              </a:tblPr>
              <a:tblGrid>
                <a:gridCol w="1633726">
                  <a:extLst>
                    <a:ext uri="{9D8B030D-6E8A-4147-A177-3AD203B41FA5}">
                      <a16:colId xmlns:a16="http://schemas.microsoft.com/office/drawing/2014/main" val="3227303081"/>
                    </a:ext>
                  </a:extLst>
                </a:gridCol>
                <a:gridCol w="1633726">
                  <a:extLst>
                    <a:ext uri="{9D8B030D-6E8A-4147-A177-3AD203B41FA5}">
                      <a16:colId xmlns:a16="http://schemas.microsoft.com/office/drawing/2014/main" val="4284663699"/>
                    </a:ext>
                  </a:extLst>
                </a:gridCol>
                <a:gridCol w="1323472">
                  <a:extLst>
                    <a:ext uri="{9D8B030D-6E8A-4147-A177-3AD203B41FA5}">
                      <a16:colId xmlns:a16="http://schemas.microsoft.com/office/drawing/2014/main" val="444788111"/>
                    </a:ext>
                  </a:extLst>
                </a:gridCol>
                <a:gridCol w="1417052">
                  <a:extLst>
                    <a:ext uri="{9D8B030D-6E8A-4147-A177-3AD203B41FA5}">
                      <a16:colId xmlns:a16="http://schemas.microsoft.com/office/drawing/2014/main" val="28309218"/>
                    </a:ext>
                  </a:extLst>
                </a:gridCol>
                <a:gridCol w="2160654">
                  <a:extLst>
                    <a:ext uri="{9D8B030D-6E8A-4147-A177-3AD203B41FA5}">
                      <a16:colId xmlns:a16="http://schemas.microsoft.com/office/drawing/2014/main" val="133553721"/>
                    </a:ext>
                  </a:extLst>
                </a:gridCol>
              </a:tblGrid>
              <a:tr h="370839">
                <a:tc>
                  <a:txBody>
                    <a:bodyPr/>
                    <a:lstStyle/>
                    <a:p>
                      <a:pPr lvl="0">
                        <a:buNone/>
                      </a:pPr>
                      <a:r>
                        <a:rPr lang="en-US" sz="1800" u="none" strike="noStrike" noProof="0"/>
                        <a:t>Bronchiolitis</a:t>
                      </a:r>
                      <a:endParaRPr lang="en-US"/>
                    </a:p>
                  </a:txBody>
                  <a:tcPr/>
                </a:tc>
                <a:tc>
                  <a:txBody>
                    <a:bodyPr/>
                    <a:lstStyle/>
                    <a:p>
                      <a:pPr lvl="0">
                        <a:buNone/>
                      </a:pPr>
                      <a:r>
                        <a:rPr lang="en-US" sz="1800" u="none" strike="noStrike" noProof="0"/>
                        <a:t>Asthma</a:t>
                      </a:r>
                      <a:endParaRPr lang="en-US"/>
                    </a:p>
                  </a:txBody>
                  <a:tcPr/>
                </a:tc>
                <a:tc>
                  <a:txBody>
                    <a:bodyPr/>
                    <a:lstStyle/>
                    <a:p>
                      <a:pPr lvl="0">
                        <a:buNone/>
                      </a:pPr>
                      <a:r>
                        <a:rPr lang="en-US"/>
                        <a:t>Fever</a:t>
                      </a:r>
                    </a:p>
                  </a:txBody>
                  <a:tcPr/>
                </a:tc>
                <a:tc>
                  <a:txBody>
                    <a:bodyPr/>
                    <a:lstStyle/>
                    <a:p>
                      <a:pPr lvl="0">
                        <a:buNone/>
                      </a:pPr>
                      <a:r>
                        <a:rPr lang="en-US"/>
                        <a:t>Head injury</a:t>
                      </a:r>
                    </a:p>
                  </a:txBody>
                  <a:tcPr/>
                </a:tc>
                <a:tc>
                  <a:txBody>
                    <a:bodyPr/>
                    <a:lstStyle/>
                    <a:p>
                      <a:pPr lvl="0">
                        <a:buNone/>
                      </a:pPr>
                      <a:r>
                        <a:rPr lang="en-US"/>
                        <a:t>Lymphadenopathy</a:t>
                      </a:r>
                    </a:p>
                  </a:txBody>
                  <a:tcPr/>
                </a:tc>
                <a:extLst>
                  <a:ext uri="{0D108BD9-81ED-4DB2-BD59-A6C34878D82A}">
                    <a16:rowId xmlns:a16="http://schemas.microsoft.com/office/drawing/2014/main" val="2018711045"/>
                  </a:ext>
                </a:extLst>
              </a:tr>
              <a:tr h="370838">
                <a:tc>
                  <a:txBody>
                    <a:bodyPr/>
                    <a:lstStyle/>
                    <a:p>
                      <a:pPr lvl="0">
                        <a:buNone/>
                      </a:pPr>
                      <a:r>
                        <a:rPr lang="en-US" sz="1800" b="1" u="none" strike="noStrike" noProof="0"/>
                        <a:t>Viral wheeze</a:t>
                      </a:r>
                      <a:endParaRPr lang="en-US" b="1"/>
                    </a:p>
                  </a:txBody>
                  <a:tcPr/>
                </a:tc>
                <a:tc>
                  <a:txBody>
                    <a:bodyPr/>
                    <a:lstStyle/>
                    <a:p>
                      <a:pPr lvl="0">
                        <a:buNone/>
                      </a:pPr>
                      <a:r>
                        <a:rPr lang="en-US" sz="1800" b="1" u="none" strike="noStrike" noProof="0" dirty="0"/>
                        <a:t>D&amp;V</a:t>
                      </a:r>
                      <a:endParaRPr lang="en-US" b="1" dirty="0"/>
                    </a:p>
                  </a:txBody>
                  <a:tcPr/>
                </a:tc>
                <a:tc>
                  <a:txBody>
                    <a:bodyPr/>
                    <a:lstStyle/>
                    <a:p>
                      <a:pPr lvl="0">
                        <a:buNone/>
                      </a:pPr>
                      <a:r>
                        <a:rPr lang="en-US" b="1"/>
                        <a:t>Limp</a:t>
                      </a:r>
                    </a:p>
                  </a:txBody>
                  <a:tcPr/>
                </a:tc>
                <a:tc>
                  <a:txBody>
                    <a:bodyPr/>
                    <a:lstStyle/>
                    <a:p>
                      <a:pPr lvl="0">
                        <a:buNone/>
                      </a:pPr>
                      <a:r>
                        <a:rPr lang="en-US" b="1"/>
                        <a:t>Abdo pain</a:t>
                      </a:r>
                    </a:p>
                  </a:txBody>
                  <a:tcPr/>
                </a:tc>
                <a:tc>
                  <a:txBody>
                    <a:bodyPr/>
                    <a:lstStyle/>
                    <a:p>
                      <a:pPr lvl="0">
                        <a:buNone/>
                      </a:pPr>
                      <a:r>
                        <a:rPr lang="en-US" b="1" dirty="0"/>
                        <a:t>UTI</a:t>
                      </a:r>
                    </a:p>
                  </a:txBody>
                  <a:tcPr/>
                </a:tc>
                <a:extLst>
                  <a:ext uri="{0D108BD9-81ED-4DB2-BD59-A6C34878D82A}">
                    <a16:rowId xmlns:a16="http://schemas.microsoft.com/office/drawing/2014/main" val="655852217"/>
                  </a:ext>
                </a:extLst>
              </a:tr>
            </a:tbl>
          </a:graphicData>
        </a:graphic>
      </p:graphicFrame>
      <p:sp>
        <p:nvSpPr>
          <p:cNvPr id="6" name="TextBox 1">
            <a:extLst>
              <a:ext uri="{FF2B5EF4-FFF2-40B4-BE49-F238E27FC236}">
                <a16:creationId xmlns:a16="http://schemas.microsoft.com/office/drawing/2014/main" id="{0688DEAA-611C-4147-B7F4-B824B501BB54}"/>
              </a:ext>
            </a:extLst>
          </p:cNvPr>
          <p:cNvSpPr txBox="1"/>
          <p:nvPr/>
        </p:nvSpPr>
        <p:spPr>
          <a:xfrm>
            <a:off x="525780" y="5680710"/>
            <a:ext cx="1118997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Thank you for attending a Wessex Healthier Together Emergency Department workshop. If you have any questions or suggestions please email: </a:t>
            </a:r>
            <a:r>
              <a:rPr lang="en-US">
                <a:hlinkClick r:id="rId3"/>
              </a:rPr>
              <a:t>David.james@uhs.nhs.uk</a:t>
            </a:r>
            <a:r>
              <a:rPr lang="en-US"/>
              <a:t> or </a:t>
            </a:r>
            <a:r>
              <a:rPr lang="en-US">
                <a:hlinkClick r:id="rId4"/>
              </a:rPr>
              <a:t>alan.charters@porthosp.nhs.uk</a:t>
            </a:r>
            <a:r>
              <a:rPr lang="en-US"/>
              <a:t>  </a:t>
            </a:r>
          </a:p>
        </p:txBody>
      </p:sp>
    </p:spTree>
    <p:extLst>
      <p:ext uri="{BB962C8B-B14F-4D97-AF65-F5344CB8AC3E}">
        <p14:creationId xmlns:p14="http://schemas.microsoft.com/office/powerpoint/2010/main" val="192147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ABBF-0750-D942-9F05-183FA4F40585}"/>
              </a:ext>
            </a:extLst>
          </p:cNvPr>
          <p:cNvSpPr>
            <a:spLocks noGrp="1"/>
          </p:cNvSpPr>
          <p:nvPr>
            <p:ph type="title"/>
          </p:nvPr>
        </p:nvSpPr>
        <p:spPr>
          <a:xfrm>
            <a:off x="533520" y="249225"/>
            <a:ext cx="4270338" cy="1096331"/>
          </a:xfrm>
        </p:spPr>
        <p:txBody>
          <a:bodyPr>
            <a:normAutofit/>
          </a:bodyPr>
          <a:lstStyle/>
          <a:p>
            <a:r>
              <a:rPr lang="en-US" sz="3500" b="1" dirty="0">
                <a:solidFill>
                  <a:srgbClr val="303030"/>
                </a:solidFill>
              </a:rPr>
              <a:t>Objectives</a:t>
            </a:r>
          </a:p>
        </p:txBody>
      </p:sp>
      <p:sp>
        <p:nvSpPr>
          <p:cNvPr id="3" name="Content Placeholder 2">
            <a:extLst>
              <a:ext uri="{FF2B5EF4-FFF2-40B4-BE49-F238E27FC236}">
                <a16:creationId xmlns:a16="http://schemas.microsoft.com/office/drawing/2014/main" id="{D81192F9-F2BA-1740-B993-AC05829C2808}"/>
              </a:ext>
            </a:extLst>
          </p:cNvPr>
          <p:cNvSpPr>
            <a:spLocks noGrp="1"/>
          </p:cNvSpPr>
          <p:nvPr>
            <p:ph idx="1"/>
          </p:nvPr>
        </p:nvSpPr>
        <p:spPr>
          <a:xfrm>
            <a:off x="533520" y="1345556"/>
            <a:ext cx="8462757" cy="4020458"/>
          </a:xfrm>
        </p:spPr>
        <p:txBody>
          <a:bodyPr anchor="ctr">
            <a:noAutofit/>
          </a:bodyPr>
          <a:lstStyle/>
          <a:p>
            <a:pPr marL="0" indent="0">
              <a:buNone/>
            </a:pPr>
            <a:r>
              <a:rPr lang="en-US" sz="3200" dirty="0"/>
              <a:t>We </a:t>
            </a:r>
            <a:r>
              <a:rPr lang="en-US" sz="3200" dirty="0">
                <a:solidFill>
                  <a:srgbClr val="00B050"/>
                </a:solidFill>
              </a:rPr>
              <a:t>will</a:t>
            </a:r>
          </a:p>
          <a:p>
            <a:r>
              <a:rPr lang="en-US" sz="3200" dirty="0"/>
              <a:t>Develop understanding of the differential diagnoses, investigations and treatments of:</a:t>
            </a:r>
          </a:p>
          <a:p>
            <a:pPr lvl="1"/>
            <a:r>
              <a:rPr lang="en-US" sz="2800" dirty="0"/>
              <a:t>Diarrhoea and vomiting</a:t>
            </a:r>
          </a:p>
          <a:p>
            <a:pPr lvl="1"/>
            <a:r>
              <a:rPr lang="en-US" sz="2800" dirty="0"/>
              <a:t>Abdominal pain</a:t>
            </a:r>
          </a:p>
          <a:p>
            <a:pPr lvl="1"/>
            <a:endParaRPr lang="en-US" sz="2800" dirty="0"/>
          </a:p>
        </p:txBody>
      </p:sp>
    </p:spTree>
    <p:extLst>
      <p:ext uri="{BB962C8B-B14F-4D97-AF65-F5344CB8AC3E}">
        <p14:creationId xmlns:p14="http://schemas.microsoft.com/office/powerpoint/2010/main" val="196519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5E7A-B71D-034A-968A-DBFBFB6DED5F}"/>
              </a:ext>
            </a:extLst>
          </p:cNvPr>
          <p:cNvSpPr>
            <a:spLocks noGrp="1"/>
          </p:cNvSpPr>
          <p:nvPr>
            <p:ph type="title"/>
          </p:nvPr>
        </p:nvSpPr>
        <p:spPr/>
        <p:txBody>
          <a:bodyPr/>
          <a:lstStyle/>
          <a:p>
            <a:r>
              <a:rPr lang="en-US" dirty="0"/>
              <a:t>What would you like to know in the history and examination</a:t>
            </a:r>
          </a:p>
        </p:txBody>
      </p:sp>
      <p:sp>
        <p:nvSpPr>
          <p:cNvPr id="4" name="TextBox 3">
            <a:extLst>
              <a:ext uri="{FF2B5EF4-FFF2-40B4-BE49-F238E27FC236}">
                <a16:creationId xmlns:a16="http://schemas.microsoft.com/office/drawing/2014/main" id="{F0F34220-F400-5A45-9859-A845158EB26D}"/>
              </a:ext>
            </a:extLst>
          </p:cNvPr>
          <p:cNvSpPr txBox="1"/>
          <p:nvPr/>
        </p:nvSpPr>
        <p:spPr>
          <a:xfrm>
            <a:off x="925830" y="2228850"/>
            <a:ext cx="5177790" cy="646331"/>
          </a:xfrm>
          <a:prstGeom prst="rect">
            <a:avLst/>
          </a:prstGeom>
          <a:noFill/>
        </p:spPr>
        <p:txBody>
          <a:bodyPr wrap="square" rtlCol="0">
            <a:spAutoFit/>
          </a:bodyPr>
          <a:lstStyle/>
          <a:p>
            <a:r>
              <a:rPr lang="en-US" sz="3600" dirty="0"/>
              <a:t>Diarrhoea and vomiting</a:t>
            </a:r>
          </a:p>
        </p:txBody>
      </p:sp>
      <p:sp>
        <p:nvSpPr>
          <p:cNvPr id="5" name="TextBox 4">
            <a:extLst>
              <a:ext uri="{FF2B5EF4-FFF2-40B4-BE49-F238E27FC236}">
                <a16:creationId xmlns:a16="http://schemas.microsoft.com/office/drawing/2014/main" id="{342D21CD-BF81-2746-9D5C-C6D5AEDA80E6}"/>
              </a:ext>
            </a:extLst>
          </p:cNvPr>
          <p:cNvSpPr txBox="1"/>
          <p:nvPr/>
        </p:nvSpPr>
        <p:spPr>
          <a:xfrm>
            <a:off x="6103620" y="2228849"/>
            <a:ext cx="5177790" cy="646331"/>
          </a:xfrm>
          <a:prstGeom prst="rect">
            <a:avLst/>
          </a:prstGeom>
          <a:noFill/>
        </p:spPr>
        <p:txBody>
          <a:bodyPr wrap="square" rtlCol="0">
            <a:spAutoFit/>
          </a:bodyPr>
          <a:lstStyle/>
          <a:p>
            <a:r>
              <a:rPr lang="en-US" sz="3600" dirty="0"/>
              <a:t>Abdominal pain</a:t>
            </a:r>
          </a:p>
        </p:txBody>
      </p:sp>
      <p:pic>
        <p:nvPicPr>
          <p:cNvPr id="6" name="Picture 5">
            <a:extLst>
              <a:ext uri="{FF2B5EF4-FFF2-40B4-BE49-F238E27FC236}">
                <a16:creationId xmlns:a16="http://schemas.microsoft.com/office/drawing/2014/main" id="{DD58D81C-6F09-B04F-A0DA-2829888CE26F}"/>
              </a:ext>
            </a:extLst>
          </p:cNvPr>
          <p:cNvPicPr>
            <a:picLocks noChangeAspect="1"/>
          </p:cNvPicPr>
          <p:nvPr/>
        </p:nvPicPr>
        <p:blipFill>
          <a:blip r:embed="rId3"/>
          <a:stretch>
            <a:fillRect/>
          </a:stretch>
        </p:blipFill>
        <p:spPr>
          <a:xfrm>
            <a:off x="1641475" y="3261360"/>
            <a:ext cx="3746500" cy="3124200"/>
          </a:xfrm>
          <a:prstGeom prst="rect">
            <a:avLst/>
          </a:prstGeom>
        </p:spPr>
      </p:pic>
      <p:pic>
        <p:nvPicPr>
          <p:cNvPr id="7" name="Picture 6">
            <a:extLst>
              <a:ext uri="{FF2B5EF4-FFF2-40B4-BE49-F238E27FC236}">
                <a16:creationId xmlns:a16="http://schemas.microsoft.com/office/drawing/2014/main" id="{81837286-E138-5746-AAD2-019F358817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03620" y="3261360"/>
            <a:ext cx="4262737" cy="2617470"/>
          </a:xfrm>
          <a:prstGeom prst="rect">
            <a:avLst/>
          </a:prstGeom>
        </p:spPr>
      </p:pic>
    </p:spTree>
    <p:extLst>
      <p:ext uri="{BB962C8B-B14F-4D97-AF65-F5344CB8AC3E}">
        <p14:creationId xmlns:p14="http://schemas.microsoft.com/office/powerpoint/2010/main" val="2525709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E2F9-A19A-6C4C-9114-33FB44206ACB}"/>
              </a:ext>
            </a:extLst>
          </p:cNvPr>
          <p:cNvSpPr>
            <a:spLocks noGrp="1"/>
          </p:cNvSpPr>
          <p:nvPr>
            <p:ph type="title"/>
          </p:nvPr>
        </p:nvSpPr>
        <p:spPr>
          <a:xfrm>
            <a:off x="773550" y="294945"/>
            <a:ext cx="4270338" cy="1096331"/>
          </a:xfrm>
        </p:spPr>
        <p:txBody>
          <a:bodyPr>
            <a:normAutofit/>
          </a:bodyPr>
          <a:lstStyle/>
          <a:p>
            <a:r>
              <a:rPr lang="en-US" sz="3500" b="1" dirty="0">
                <a:solidFill>
                  <a:srgbClr val="303030"/>
                </a:solidFill>
              </a:rPr>
              <a:t>Case 1</a:t>
            </a:r>
          </a:p>
        </p:txBody>
      </p:sp>
      <p:graphicFrame>
        <p:nvGraphicFramePr>
          <p:cNvPr id="6" name="Content Placeholder 5">
            <a:extLst>
              <a:ext uri="{FF2B5EF4-FFF2-40B4-BE49-F238E27FC236}">
                <a16:creationId xmlns:a16="http://schemas.microsoft.com/office/drawing/2014/main" id="{55E0002B-B12A-374F-8257-974106E718BF}"/>
              </a:ext>
            </a:extLst>
          </p:cNvPr>
          <p:cNvGraphicFramePr>
            <a:graphicFrameLocks noGrp="1"/>
          </p:cNvGraphicFramePr>
          <p:nvPr>
            <p:ph idx="1"/>
            <p:extLst>
              <p:ext uri="{D42A27DB-BD31-4B8C-83A1-F6EECF244321}">
                <p14:modId xmlns:p14="http://schemas.microsoft.com/office/powerpoint/2010/main" val="3351670450"/>
              </p:ext>
            </p:extLst>
          </p:nvPr>
        </p:nvGraphicFramePr>
        <p:xfrm>
          <a:off x="773550" y="1520190"/>
          <a:ext cx="8724780" cy="4770762"/>
        </p:xfrm>
        <a:graphic>
          <a:graphicData uri="http://schemas.openxmlformats.org/drawingml/2006/table">
            <a:tbl>
              <a:tblPr firstRow="1" bandRow="1">
                <a:tableStyleId>{7DF18680-E054-41AD-8BC1-D1AEF772440D}</a:tableStyleId>
              </a:tblPr>
              <a:tblGrid>
                <a:gridCol w="4362390">
                  <a:extLst>
                    <a:ext uri="{9D8B030D-6E8A-4147-A177-3AD203B41FA5}">
                      <a16:colId xmlns:a16="http://schemas.microsoft.com/office/drawing/2014/main" val="944189712"/>
                    </a:ext>
                  </a:extLst>
                </a:gridCol>
                <a:gridCol w="4362390">
                  <a:extLst>
                    <a:ext uri="{9D8B030D-6E8A-4147-A177-3AD203B41FA5}">
                      <a16:colId xmlns:a16="http://schemas.microsoft.com/office/drawing/2014/main" val="2240380478"/>
                    </a:ext>
                  </a:extLst>
                </a:gridCol>
              </a:tblGrid>
              <a:tr h="524516">
                <a:tc>
                  <a:txBody>
                    <a:bodyPr/>
                    <a:lstStyle/>
                    <a:p>
                      <a:r>
                        <a:rPr lang="en-US" sz="2400" dirty="0"/>
                        <a:t>History</a:t>
                      </a:r>
                    </a:p>
                  </a:txBody>
                  <a:tcPr/>
                </a:tc>
                <a:tc>
                  <a:txBody>
                    <a:bodyPr/>
                    <a:lstStyle/>
                    <a:p>
                      <a:r>
                        <a:rPr lang="en-US" sz="2400" dirty="0"/>
                        <a:t>Examination</a:t>
                      </a:r>
                    </a:p>
                  </a:txBody>
                  <a:tcPr/>
                </a:tc>
                <a:extLst>
                  <a:ext uri="{0D108BD9-81ED-4DB2-BD59-A6C34878D82A}">
                    <a16:rowId xmlns:a16="http://schemas.microsoft.com/office/drawing/2014/main" val="1530437528"/>
                  </a:ext>
                </a:extLst>
              </a:tr>
              <a:tr h="524516">
                <a:tc>
                  <a:txBody>
                    <a:bodyPr/>
                    <a:lstStyle/>
                    <a:p>
                      <a:r>
                        <a:rPr lang="en-US" sz="2400" dirty="0"/>
                        <a:t>3 year girl (Elsie-May)</a:t>
                      </a:r>
                    </a:p>
                  </a:txBody>
                  <a:tcPr/>
                </a:tc>
                <a:tc>
                  <a:txBody>
                    <a:bodyPr/>
                    <a:lstStyle/>
                    <a:p>
                      <a:r>
                        <a:rPr lang="en-US" sz="2400" dirty="0"/>
                        <a:t>Alert</a:t>
                      </a:r>
                    </a:p>
                  </a:txBody>
                  <a:tcPr/>
                </a:tc>
                <a:extLst>
                  <a:ext uri="{0D108BD9-81ED-4DB2-BD59-A6C34878D82A}">
                    <a16:rowId xmlns:a16="http://schemas.microsoft.com/office/drawing/2014/main" val="3875370198"/>
                  </a:ext>
                </a:extLst>
              </a:tr>
              <a:tr h="94412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Vomiting for 36 hours x6</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No blood/bile</a:t>
                      </a:r>
                    </a:p>
                  </a:txBody>
                  <a:tcPr/>
                </a:tc>
                <a:tc>
                  <a:txBody>
                    <a:bodyPr/>
                    <a:lstStyle/>
                    <a:p>
                      <a:r>
                        <a:rPr lang="en-US" sz="2400" dirty="0"/>
                        <a:t>Normal breathing pattern and rate</a:t>
                      </a:r>
                    </a:p>
                  </a:txBody>
                  <a:tcPr/>
                </a:tc>
                <a:extLst>
                  <a:ext uri="{0D108BD9-81ED-4DB2-BD59-A6C34878D82A}">
                    <a16:rowId xmlns:a16="http://schemas.microsoft.com/office/drawing/2014/main" val="1121890838"/>
                  </a:ext>
                </a:extLst>
              </a:tr>
              <a:tr h="94412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Diarrhoea today x4</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No blood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HR 124. CRT &lt;2s. Warm peripheries</a:t>
                      </a:r>
                    </a:p>
                    <a:p>
                      <a:endParaRPr lang="en-US" sz="2400" dirty="0"/>
                    </a:p>
                  </a:txBody>
                  <a:tcPr/>
                </a:tc>
                <a:extLst>
                  <a:ext uri="{0D108BD9-81ED-4DB2-BD59-A6C34878D82A}">
                    <a16:rowId xmlns:a16="http://schemas.microsoft.com/office/drawing/2014/main" val="247763222"/>
                  </a:ext>
                </a:extLst>
              </a:tr>
              <a:tr h="76592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Passing urine normally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Eyes not sunken and moist mucous membranes</a:t>
                      </a:r>
                    </a:p>
                  </a:txBody>
                  <a:tcPr/>
                </a:tc>
                <a:extLst>
                  <a:ext uri="{0D108BD9-81ED-4DB2-BD59-A6C34878D82A}">
                    <a16:rowId xmlns:a16="http://schemas.microsoft.com/office/drawing/2014/main" val="2695684252"/>
                  </a:ext>
                </a:extLst>
              </a:tr>
              <a:tr h="76592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No fever</a:t>
                      </a:r>
                    </a:p>
                  </a:txBody>
                  <a:tcPr/>
                </a:tc>
                <a:tc>
                  <a:txBody>
                    <a:bodyPr/>
                    <a:lstStyle/>
                    <a:p>
                      <a:endParaRPr lang="en-US" sz="2400" dirty="0"/>
                    </a:p>
                  </a:txBody>
                  <a:tcPr/>
                </a:tc>
                <a:extLst>
                  <a:ext uri="{0D108BD9-81ED-4DB2-BD59-A6C34878D82A}">
                    <a16:rowId xmlns:a16="http://schemas.microsoft.com/office/drawing/2014/main" val="2702310516"/>
                  </a:ext>
                </a:extLst>
              </a:tr>
            </a:tbl>
          </a:graphicData>
        </a:graphic>
      </p:graphicFrame>
    </p:spTree>
    <p:extLst>
      <p:ext uri="{BB962C8B-B14F-4D97-AF65-F5344CB8AC3E}">
        <p14:creationId xmlns:p14="http://schemas.microsoft.com/office/powerpoint/2010/main" val="3300224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43B1-3F70-3040-B4F4-4F37E581DAA5}"/>
              </a:ext>
            </a:extLst>
          </p:cNvPr>
          <p:cNvSpPr>
            <a:spLocks noGrp="1"/>
          </p:cNvSpPr>
          <p:nvPr>
            <p:ph type="title"/>
          </p:nvPr>
        </p:nvSpPr>
        <p:spPr>
          <a:xfrm>
            <a:off x="1105020" y="272085"/>
            <a:ext cx="4270338" cy="1096331"/>
          </a:xfrm>
        </p:spPr>
        <p:txBody>
          <a:bodyPr>
            <a:normAutofit/>
          </a:bodyPr>
          <a:lstStyle/>
          <a:p>
            <a:r>
              <a:rPr lang="en-US" sz="3500" b="1" dirty="0">
                <a:solidFill>
                  <a:srgbClr val="303030"/>
                </a:solidFill>
              </a:rPr>
              <a:t>Management</a:t>
            </a:r>
          </a:p>
        </p:txBody>
      </p:sp>
      <p:sp>
        <p:nvSpPr>
          <p:cNvPr id="3" name="Content Placeholder 2">
            <a:extLst>
              <a:ext uri="{FF2B5EF4-FFF2-40B4-BE49-F238E27FC236}">
                <a16:creationId xmlns:a16="http://schemas.microsoft.com/office/drawing/2014/main" id="{FAC9005F-D62A-204B-BB36-F3FEF2CD122D}"/>
              </a:ext>
            </a:extLst>
          </p:cNvPr>
          <p:cNvSpPr>
            <a:spLocks noGrp="1"/>
          </p:cNvSpPr>
          <p:nvPr>
            <p:ph idx="1"/>
          </p:nvPr>
        </p:nvSpPr>
        <p:spPr>
          <a:xfrm>
            <a:off x="1105020" y="1022349"/>
            <a:ext cx="8199867" cy="4020458"/>
          </a:xfrm>
        </p:spPr>
        <p:txBody>
          <a:bodyPr anchor="ctr">
            <a:normAutofit/>
          </a:bodyPr>
          <a:lstStyle/>
          <a:p>
            <a:pPr marL="0" indent="0">
              <a:buNone/>
            </a:pPr>
            <a:r>
              <a:rPr lang="en-US" b="1" u="sng" dirty="0"/>
              <a:t>Diagnosis:</a:t>
            </a:r>
          </a:p>
          <a:p>
            <a:pPr marL="0" indent="0">
              <a:buNone/>
            </a:pPr>
            <a:r>
              <a:rPr lang="en-US" dirty="0"/>
              <a:t>This toddler has </a:t>
            </a:r>
            <a:r>
              <a:rPr lang="en-US" dirty="0">
                <a:solidFill>
                  <a:srgbClr val="00B050"/>
                </a:solidFill>
              </a:rPr>
              <a:t>MILD (low risk)</a:t>
            </a:r>
            <a:r>
              <a:rPr lang="en-US" dirty="0"/>
              <a:t> gastroenteritis</a:t>
            </a:r>
          </a:p>
          <a:p>
            <a:endParaRPr lang="en-US" sz="1700" dirty="0"/>
          </a:p>
          <a:p>
            <a:pPr marL="0" indent="0">
              <a:buNone/>
            </a:pPr>
            <a:r>
              <a:rPr lang="en-US" b="1" u="sng" dirty="0"/>
              <a:t>Correct treatment:</a:t>
            </a:r>
          </a:p>
          <a:p>
            <a:pPr marL="0" indent="0">
              <a:buNone/>
            </a:pPr>
            <a:r>
              <a:rPr lang="en-US" dirty="0"/>
              <a:t>Send home with </a:t>
            </a:r>
            <a:r>
              <a:rPr lang="en-US" dirty="0">
                <a:hlinkClick r:id="rId3"/>
              </a:rPr>
              <a:t>WHT safety netting advice sheet</a:t>
            </a:r>
            <a:endParaRPr lang="en-US" dirty="0"/>
          </a:p>
        </p:txBody>
      </p:sp>
    </p:spTree>
    <p:extLst>
      <p:ext uri="{BB962C8B-B14F-4D97-AF65-F5344CB8AC3E}">
        <p14:creationId xmlns:p14="http://schemas.microsoft.com/office/powerpoint/2010/main" val="148596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E2F9-A19A-6C4C-9114-33FB44206ACB}"/>
              </a:ext>
            </a:extLst>
          </p:cNvPr>
          <p:cNvSpPr>
            <a:spLocks noGrp="1"/>
          </p:cNvSpPr>
          <p:nvPr>
            <p:ph type="title"/>
          </p:nvPr>
        </p:nvSpPr>
        <p:spPr>
          <a:xfrm>
            <a:off x="739260" y="263364"/>
            <a:ext cx="4270338" cy="1096331"/>
          </a:xfrm>
        </p:spPr>
        <p:txBody>
          <a:bodyPr>
            <a:normAutofit/>
          </a:bodyPr>
          <a:lstStyle/>
          <a:p>
            <a:r>
              <a:rPr lang="en-US" sz="3500" b="1" dirty="0">
                <a:solidFill>
                  <a:srgbClr val="303030"/>
                </a:solidFill>
              </a:rPr>
              <a:t>Case 2</a:t>
            </a:r>
          </a:p>
        </p:txBody>
      </p:sp>
      <p:graphicFrame>
        <p:nvGraphicFramePr>
          <p:cNvPr id="8" name="Content Placeholder 5">
            <a:extLst>
              <a:ext uri="{FF2B5EF4-FFF2-40B4-BE49-F238E27FC236}">
                <a16:creationId xmlns:a16="http://schemas.microsoft.com/office/drawing/2014/main" id="{1BF49367-987F-CD41-B25B-D205FA49E6B3}"/>
              </a:ext>
            </a:extLst>
          </p:cNvPr>
          <p:cNvGraphicFramePr>
            <a:graphicFrameLocks noGrp="1"/>
          </p:cNvGraphicFramePr>
          <p:nvPr>
            <p:ph idx="1"/>
            <p:extLst>
              <p:ext uri="{D42A27DB-BD31-4B8C-83A1-F6EECF244321}">
                <p14:modId xmlns:p14="http://schemas.microsoft.com/office/powerpoint/2010/main" val="1044375805"/>
              </p:ext>
            </p:extLst>
          </p:nvPr>
        </p:nvGraphicFramePr>
        <p:xfrm>
          <a:off x="819270" y="2377441"/>
          <a:ext cx="9330570" cy="4247186"/>
        </p:xfrm>
        <a:graphic>
          <a:graphicData uri="http://schemas.openxmlformats.org/drawingml/2006/table">
            <a:tbl>
              <a:tblPr firstRow="1" bandRow="1">
                <a:tableStyleId>{7DF18680-E054-41AD-8BC1-D1AEF772440D}</a:tableStyleId>
              </a:tblPr>
              <a:tblGrid>
                <a:gridCol w="4665285">
                  <a:extLst>
                    <a:ext uri="{9D8B030D-6E8A-4147-A177-3AD203B41FA5}">
                      <a16:colId xmlns:a16="http://schemas.microsoft.com/office/drawing/2014/main" val="944189712"/>
                    </a:ext>
                  </a:extLst>
                </a:gridCol>
                <a:gridCol w="4665285">
                  <a:extLst>
                    <a:ext uri="{9D8B030D-6E8A-4147-A177-3AD203B41FA5}">
                      <a16:colId xmlns:a16="http://schemas.microsoft.com/office/drawing/2014/main" val="2240380478"/>
                    </a:ext>
                  </a:extLst>
                </a:gridCol>
              </a:tblGrid>
              <a:tr h="425935">
                <a:tc>
                  <a:txBody>
                    <a:bodyPr/>
                    <a:lstStyle/>
                    <a:p>
                      <a:r>
                        <a:rPr lang="en-US" sz="2400" dirty="0"/>
                        <a:t>History</a:t>
                      </a:r>
                    </a:p>
                  </a:txBody>
                  <a:tcPr/>
                </a:tc>
                <a:tc>
                  <a:txBody>
                    <a:bodyPr/>
                    <a:lstStyle/>
                    <a:p>
                      <a:r>
                        <a:rPr lang="en-US" sz="2400" dirty="0"/>
                        <a:t>Examination</a:t>
                      </a:r>
                    </a:p>
                  </a:txBody>
                  <a:tcPr/>
                </a:tc>
                <a:extLst>
                  <a:ext uri="{0D108BD9-81ED-4DB2-BD59-A6C34878D82A}">
                    <a16:rowId xmlns:a16="http://schemas.microsoft.com/office/drawing/2014/main" val="1530437528"/>
                  </a:ext>
                </a:extLst>
              </a:tr>
              <a:tr h="766683">
                <a:tc>
                  <a:txBody>
                    <a:bodyPr/>
                    <a:lstStyle/>
                    <a:p>
                      <a:r>
                        <a:rPr lang="en-US" sz="2400" dirty="0"/>
                        <a:t>Still vomiting 5x day no blood/bile</a:t>
                      </a:r>
                    </a:p>
                  </a:txBody>
                  <a:tcPr/>
                </a:tc>
                <a:tc>
                  <a:txBody>
                    <a:bodyPr/>
                    <a:lstStyle/>
                    <a:p>
                      <a:r>
                        <a:rPr lang="en-US" sz="2400" dirty="0"/>
                        <a:t>Alert but quiet and less interactive</a:t>
                      </a:r>
                    </a:p>
                  </a:txBody>
                  <a:tcPr/>
                </a:tc>
                <a:extLst>
                  <a:ext uri="{0D108BD9-81ED-4DB2-BD59-A6C34878D82A}">
                    <a16:rowId xmlns:a16="http://schemas.microsoft.com/office/drawing/2014/main" val="3875370198"/>
                  </a:ext>
                </a:extLst>
              </a:tr>
              <a:tr h="76668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Continued diarrhoea. No blood</a:t>
                      </a:r>
                    </a:p>
                  </a:txBody>
                  <a:tcPr/>
                </a:tc>
                <a:tc>
                  <a:txBody>
                    <a:bodyPr/>
                    <a:lstStyle/>
                    <a:p>
                      <a:r>
                        <a:rPr lang="en-US" sz="2400" dirty="0"/>
                        <a:t>Normal breathing pattern and rate</a:t>
                      </a:r>
                    </a:p>
                  </a:txBody>
                  <a:tcPr/>
                </a:tc>
                <a:extLst>
                  <a:ext uri="{0D108BD9-81ED-4DB2-BD59-A6C34878D82A}">
                    <a16:rowId xmlns:a16="http://schemas.microsoft.com/office/drawing/2014/main" val="1121890838"/>
                  </a:ext>
                </a:extLst>
              </a:tr>
              <a:tr h="76668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Quieter and less interested in playing</a:t>
                      </a:r>
                    </a:p>
                  </a:txBody>
                  <a:tcPr/>
                </a:tc>
                <a:tc>
                  <a:txBody>
                    <a:bodyPr/>
                    <a:lstStyle/>
                    <a:p>
                      <a:r>
                        <a:rPr lang="en-US" sz="2400" dirty="0"/>
                        <a:t>HR 144 CRT 2-3s</a:t>
                      </a:r>
                    </a:p>
                  </a:txBody>
                  <a:tcPr/>
                </a:tc>
                <a:extLst>
                  <a:ext uri="{0D108BD9-81ED-4DB2-BD59-A6C34878D82A}">
                    <a16:rowId xmlns:a16="http://schemas.microsoft.com/office/drawing/2014/main" val="247763222"/>
                  </a:ext>
                </a:extLst>
              </a:tr>
              <a:tr h="76668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Still no fever</a:t>
                      </a:r>
                    </a:p>
                  </a:txBody>
                  <a:tcPr/>
                </a:tc>
                <a:tc>
                  <a:txBody>
                    <a:bodyPr/>
                    <a:lstStyle/>
                    <a:p>
                      <a:r>
                        <a:rPr lang="en-US" sz="2400" dirty="0"/>
                        <a:t>Dry mucous membranes and slightly sunken eyes</a:t>
                      </a:r>
                    </a:p>
                  </a:txBody>
                  <a:tcPr/>
                </a:tc>
                <a:extLst>
                  <a:ext uri="{0D108BD9-81ED-4DB2-BD59-A6C34878D82A}">
                    <a16:rowId xmlns:a16="http://schemas.microsoft.com/office/drawing/2014/main" val="2695684252"/>
                  </a:ext>
                </a:extLst>
              </a:tr>
              <a:tr h="6107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Reduced urine output. None in 12h</a:t>
                      </a:r>
                    </a:p>
                  </a:txBody>
                  <a:tcPr/>
                </a:tc>
                <a:tc>
                  <a:txBody>
                    <a:bodyPr/>
                    <a:lstStyle/>
                    <a:p>
                      <a:endParaRPr lang="en-US" sz="2400" dirty="0"/>
                    </a:p>
                  </a:txBody>
                  <a:tcPr/>
                </a:tc>
                <a:extLst>
                  <a:ext uri="{0D108BD9-81ED-4DB2-BD59-A6C34878D82A}">
                    <a16:rowId xmlns:a16="http://schemas.microsoft.com/office/drawing/2014/main" val="2702310516"/>
                  </a:ext>
                </a:extLst>
              </a:tr>
            </a:tbl>
          </a:graphicData>
        </a:graphic>
      </p:graphicFrame>
      <p:sp>
        <p:nvSpPr>
          <p:cNvPr id="3" name="TextBox 2">
            <a:extLst>
              <a:ext uri="{FF2B5EF4-FFF2-40B4-BE49-F238E27FC236}">
                <a16:creationId xmlns:a16="http://schemas.microsoft.com/office/drawing/2014/main" id="{BDDA097F-804E-5A4D-A2B4-355D49F579DF}"/>
              </a:ext>
            </a:extLst>
          </p:cNvPr>
          <p:cNvSpPr txBox="1"/>
          <p:nvPr/>
        </p:nvSpPr>
        <p:spPr>
          <a:xfrm>
            <a:off x="819270" y="1359220"/>
            <a:ext cx="9147690" cy="1077218"/>
          </a:xfrm>
          <a:prstGeom prst="rect">
            <a:avLst/>
          </a:prstGeom>
          <a:noFill/>
        </p:spPr>
        <p:txBody>
          <a:bodyPr wrap="square" rtlCol="0">
            <a:spAutoFit/>
          </a:bodyPr>
          <a:lstStyle/>
          <a:p>
            <a:r>
              <a:rPr lang="en-US" sz="3200" dirty="0"/>
              <a:t>Her parents expertly follow your safety netting advice but return 2 days later as she seems a bit worse…</a:t>
            </a:r>
          </a:p>
        </p:txBody>
      </p:sp>
    </p:spTree>
    <p:extLst>
      <p:ext uri="{BB962C8B-B14F-4D97-AF65-F5344CB8AC3E}">
        <p14:creationId xmlns:p14="http://schemas.microsoft.com/office/powerpoint/2010/main" val="586990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43B1-3F70-3040-B4F4-4F37E581DAA5}"/>
              </a:ext>
            </a:extLst>
          </p:cNvPr>
          <p:cNvSpPr>
            <a:spLocks noGrp="1"/>
          </p:cNvSpPr>
          <p:nvPr>
            <p:ph type="title"/>
          </p:nvPr>
        </p:nvSpPr>
        <p:spPr>
          <a:xfrm>
            <a:off x="613530" y="157785"/>
            <a:ext cx="4270338" cy="1096331"/>
          </a:xfrm>
        </p:spPr>
        <p:txBody>
          <a:bodyPr>
            <a:normAutofit/>
          </a:bodyPr>
          <a:lstStyle/>
          <a:p>
            <a:r>
              <a:rPr lang="en-US" sz="3500" b="1" dirty="0">
                <a:solidFill>
                  <a:srgbClr val="303030"/>
                </a:solidFill>
              </a:rPr>
              <a:t>Management</a:t>
            </a:r>
          </a:p>
        </p:txBody>
      </p:sp>
      <p:sp>
        <p:nvSpPr>
          <p:cNvPr id="3" name="Content Placeholder 2">
            <a:extLst>
              <a:ext uri="{FF2B5EF4-FFF2-40B4-BE49-F238E27FC236}">
                <a16:creationId xmlns:a16="http://schemas.microsoft.com/office/drawing/2014/main" id="{FAC9005F-D62A-204B-BB36-F3FEF2CD122D}"/>
              </a:ext>
            </a:extLst>
          </p:cNvPr>
          <p:cNvSpPr>
            <a:spLocks noGrp="1"/>
          </p:cNvSpPr>
          <p:nvPr>
            <p:ph idx="1"/>
          </p:nvPr>
        </p:nvSpPr>
        <p:spPr>
          <a:xfrm>
            <a:off x="628217" y="1490978"/>
            <a:ext cx="11230407" cy="5024121"/>
          </a:xfrm>
        </p:spPr>
        <p:txBody>
          <a:bodyPr anchor="ctr">
            <a:noAutofit/>
          </a:bodyPr>
          <a:lstStyle/>
          <a:p>
            <a:pPr marL="0" indent="0">
              <a:buNone/>
            </a:pPr>
            <a:r>
              <a:rPr lang="en-US" b="1" u="sng" dirty="0"/>
              <a:t>Diagnosis:</a:t>
            </a:r>
          </a:p>
          <a:p>
            <a:pPr marL="0" indent="0">
              <a:buNone/>
            </a:pPr>
            <a:r>
              <a:rPr lang="en-US" dirty="0"/>
              <a:t>This child has </a:t>
            </a:r>
            <a:r>
              <a:rPr lang="en-US" dirty="0">
                <a:solidFill>
                  <a:srgbClr val="FFC000"/>
                </a:solidFill>
              </a:rPr>
              <a:t>MODERATE (intermediate risk) </a:t>
            </a:r>
            <a:r>
              <a:rPr lang="en-US" dirty="0"/>
              <a:t>gastroenteritis with evidence of </a:t>
            </a:r>
            <a:r>
              <a:rPr lang="en-US" dirty="0">
                <a:solidFill>
                  <a:srgbClr val="FFC000"/>
                </a:solidFill>
              </a:rPr>
              <a:t>dehydration</a:t>
            </a:r>
          </a:p>
          <a:p>
            <a:endParaRPr lang="en-US" dirty="0"/>
          </a:p>
          <a:p>
            <a:pPr marL="0" indent="0">
              <a:buNone/>
            </a:pPr>
            <a:r>
              <a:rPr lang="en-US" b="1" u="sng" dirty="0"/>
              <a:t>Correct treatment:</a:t>
            </a:r>
          </a:p>
          <a:p>
            <a:r>
              <a:rPr lang="en-US" dirty="0"/>
              <a:t>Check blood sugar (in this case 4.1)</a:t>
            </a:r>
          </a:p>
          <a:p>
            <a:r>
              <a:rPr lang="en-US" dirty="0"/>
              <a:t>Begin fluid trial with ORS (</a:t>
            </a:r>
            <a:r>
              <a:rPr lang="en-US" dirty="0" err="1"/>
              <a:t>Diarolyte</a:t>
            </a:r>
            <a:r>
              <a:rPr lang="en-US" dirty="0"/>
              <a:t> or 50% diluted apple juice) 2ml/kg every 10 mins</a:t>
            </a:r>
          </a:p>
          <a:p>
            <a:r>
              <a:rPr lang="en-US" dirty="0"/>
              <a:t>Review after 2 hours and consider referral to paediatric team if not improving</a:t>
            </a:r>
          </a:p>
          <a:p>
            <a:r>
              <a:rPr lang="en-US" dirty="0"/>
              <a:t>Consider use of oral or sublingual ondansetron in ongoing vomiting (Dose 0.1 mg/kg)</a:t>
            </a:r>
          </a:p>
        </p:txBody>
      </p:sp>
    </p:spTree>
    <p:extLst>
      <p:ext uri="{BB962C8B-B14F-4D97-AF65-F5344CB8AC3E}">
        <p14:creationId xmlns:p14="http://schemas.microsoft.com/office/powerpoint/2010/main" val="59315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E2F9-A19A-6C4C-9114-33FB44206ACB}"/>
              </a:ext>
            </a:extLst>
          </p:cNvPr>
          <p:cNvSpPr>
            <a:spLocks noGrp="1"/>
          </p:cNvSpPr>
          <p:nvPr>
            <p:ph type="title"/>
          </p:nvPr>
        </p:nvSpPr>
        <p:spPr>
          <a:xfrm>
            <a:off x="739260" y="263364"/>
            <a:ext cx="4270338" cy="1096331"/>
          </a:xfrm>
        </p:spPr>
        <p:txBody>
          <a:bodyPr>
            <a:normAutofit/>
          </a:bodyPr>
          <a:lstStyle/>
          <a:p>
            <a:r>
              <a:rPr lang="en-US" sz="3500" b="1" dirty="0">
                <a:solidFill>
                  <a:srgbClr val="303030"/>
                </a:solidFill>
              </a:rPr>
              <a:t>Case 3</a:t>
            </a:r>
          </a:p>
        </p:txBody>
      </p:sp>
      <p:graphicFrame>
        <p:nvGraphicFramePr>
          <p:cNvPr id="8" name="Content Placeholder 5">
            <a:extLst>
              <a:ext uri="{FF2B5EF4-FFF2-40B4-BE49-F238E27FC236}">
                <a16:creationId xmlns:a16="http://schemas.microsoft.com/office/drawing/2014/main" id="{1BF49367-987F-CD41-B25B-D205FA49E6B3}"/>
              </a:ext>
            </a:extLst>
          </p:cNvPr>
          <p:cNvGraphicFramePr>
            <a:graphicFrameLocks noGrp="1"/>
          </p:cNvGraphicFramePr>
          <p:nvPr>
            <p:ph idx="1"/>
            <p:extLst>
              <p:ext uri="{D42A27DB-BD31-4B8C-83A1-F6EECF244321}">
                <p14:modId xmlns:p14="http://schemas.microsoft.com/office/powerpoint/2010/main" val="2160911511"/>
              </p:ext>
            </p:extLst>
          </p:nvPr>
        </p:nvGraphicFramePr>
        <p:xfrm>
          <a:off x="739260" y="1588771"/>
          <a:ext cx="9330570" cy="4190909"/>
        </p:xfrm>
        <a:graphic>
          <a:graphicData uri="http://schemas.openxmlformats.org/drawingml/2006/table">
            <a:tbl>
              <a:tblPr firstRow="1" bandRow="1">
                <a:tableStyleId>{7DF18680-E054-41AD-8BC1-D1AEF772440D}</a:tableStyleId>
              </a:tblPr>
              <a:tblGrid>
                <a:gridCol w="4665285">
                  <a:extLst>
                    <a:ext uri="{9D8B030D-6E8A-4147-A177-3AD203B41FA5}">
                      <a16:colId xmlns:a16="http://schemas.microsoft.com/office/drawing/2014/main" val="944189712"/>
                    </a:ext>
                  </a:extLst>
                </a:gridCol>
                <a:gridCol w="4665285">
                  <a:extLst>
                    <a:ext uri="{9D8B030D-6E8A-4147-A177-3AD203B41FA5}">
                      <a16:colId xmlns:a16="http://schemas.microsoft.com/office/drawing/2014/main" val="2240380478"/>
                    </a:ext>
                  </a:extLst>
                </a:gridCol>
              </a:tblGrid>
              <a:tr h="425935">
                <a:tc>
                  <a:txBody>
                    <a:bodyPr/>
                    <a:lstStyle/>
                    <a:p>
                      <a:r>
                        <a:rPr lang="en-US" sz="2400" dirty="0"/>
                        <a:t>History</a:t>
                      </a:r>
                    </a:p>
                  </a:txBody>
                  <a:tcPr/>
                </a:tc>
                <a:tc>
                  <a:txBody>
                    <a:bodyPr/>
                    <a:lstStyle/>
                    <a:p>
                      <a:r>
                        <a:rPr lang="en-US" sz="2400" dirty="0"/>
                        <a:t>Examination</a:t>
                      </a:r>
                    </a:p>
                  </a:txBody>
                  <a:tcPr/>
                </a:tc>
                <a:extLst>
                  <a:ext uri="{0D108BD9-81ED-4DB2-BD59-A6C34878D82A}">
                    <a16:rowId xmlns:a16="http://schemas.microsoft.com/office/drawing/2014/main" val="1530437528"/>
                  </a:ext>
                </a:extLst>
              </a:tr>
              <a:tr h="766683">
                <a:tc>
                  <a:txBody>
                    <a:bodyPr/>
                    <a:lstStyle/>
                    <a:p>
                      <a:r>
                        <a:rPr lang="en-US" sz="2400" dirty="0"/>
                        <a:t>18 month old boy - Jackson</a:t>
                      </a:r>
                    </a:p>
                  </a:txBody>
                  <a:tcPr/>
                </a:tc>
                <a:tc>
                  <a:txBody>
                    <a:bodyPr/>
                    <a:lstStyle/>
                    <a:p>
                      <a:r>
                        <a:rPr lang="en-US" sz="2400" dirty="0"/>
                        <a:t>Asleep. Rouses briefly</a:t>
                      </a:r>
                    </a:p>
                  </a:txBody>
                  <a:tcPr/>
                </a:tc>
                <a:extLst>
                  <a:ext uri="{0D108BD9-81ED-4DB2-BD59-A6C34878D82A}">
                    <a16:rowId xmlns:a16="http://schemas.microsoft.com/office/drawing/2014/main" val="3875370198"/>
                  </a:ext>
                </a:extLst>
              </a:tr>
              <a:tr h="76668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Vomiting for 48h x 10. No blood or bile. Very limited drinking</a:t>
                      </a:r>
                    </a:p>
                  </a:txBody>
                  <a:tcPr/>
                </a:tc>
                <a:tc>
                  <a:txBody>
                    <a:bodyPr/>
                    <a:lstStyle/>
                    <a:p>
                      <a:r>
                        <a:rPr lang="en-US" sz="2400" dirty="0"/>
                        <a:t>RR 44</a:t>
                      </a:r>
                    </a:p>
                  </a:txBody>
                  <a:tcPr/>
                </a:tc>
                <a:extLst>
                  <a:ext uri="{0D108BD9-81ED-4DB2-BD59-A6C34878D82A}">
                    <a16:rowId xmlns:a16="http://schemas.microsoft.com/office/drawing/2014/main" val="1121890838"/>
                  </a:ext>
                </a:extLst>
              </a:tr>
              <a:tr h="76668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Diarrhoea x 5 Non bloody</a:t>
                      </a:r>
                    </a:p>
                  </a:txBody>
                  <a:tcPr/>
                </a:tc>
                <a:tc>
                  <a:txBody>
                    <a:bodyPr/>
                    <a:lstStyle/>
                    <a:p>
                      <a:r>
                        <a:rPr lang="en-US" sz="2400" dirty="0"/>
                        <a:t>HR 180 CRT 4s Cool peripheries</a:t>
                      </a:r>
                    </a:p>
                  </a:txBody>
                  <a:tcPr/>
                </a:tc>
                <a:extLst>
                  <a:ext uri="{0D108BD9-81ED-4DB2-BD59-A6C34878D82A}">
                    <a16:rowId xmlns:a16="http://schemas.microsoft.com/office/drawing/2014/main" val="247763222"/>
                  </a:ext>
                </a:extLst>
              </a:tr>
              <a:tr h="76668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Sleepier over last few hours</a:t>
                      </a:r>
                    </a:p>
                  </a:txBody>
                  <a:tcPr/>
                </a:tc>
                <a:tc>
                  <a:txBody>
                    <a:bodyPr/>
                    <a:lstStyle/>
                    <a:p>
                      <a:r>
                        <a:rPr lang="en-US" sz="2400" dirty="0"/>
                        <a:t>Blood sugar 5</a:t>
                      </a:r>
                    </a:p>
                  </a:txBody>
                  <a:tcPr/>
                </a:tc>
                <a:extLst>
                  <a:ext uri="{0D108BD9-81ED-4DB2-BD59-A6C34878D82A}">
                    <a16:rowId xmlns:a16="http://schemas.microsoft.com/office/drawing/2014/main" val="2695684252"/>
                  </a:ext>
                </a:extLst>
              </a:tr>
              <a:tr h="6107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t>Reduced urine output</a:t>
                      </a:r>
                    </a:p>
                  </a:txBody>
                  <a:tcPr/>
                </a:tc>
                <a:tc>
                  <a:txBody>
                    <a:bodyPr/>
                    <a:lstStyle/>
                    <a:p>
                      <a:r>
                        <a:rPr lang="en-US" sz="2400" dirty="0"/>
                        <a:t>Temperature 38.5 degrees C</a:t>
                      </a:r>
                    </a:p>
                  </a:txBody>
                  <a:tcPr/>
                </a:tc>
                <a:extLst>
                  <a:ext uri="{0D108BD9-81ED-4DB2-BD59-A6C34878D82A}">
                    <a16:rowId xmlns:a16="http://schemas.microsoft.com/office/drawing/2014/main" val="2702310516"/>
                  </a:ext>
                </a:extLst>
              </a:tr>
            </a:tbl>
          </a:graphicData>
        </a:graphic>
      </p:graphicFrame>
    </p:spTree>
    <p:extLst>
      <p:ext uri="{BB962C8B-B14F-4D97-AF65-F5344CB8AC3E}">
        <p14:creationId xmlns:p14="http://schemas.microsoft.com/office/powerpoint/2010/main" val="412357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43B1-3F70-3040-B4F4-4F37E581DAA5}"/>
              </a:ext>
            </a:extLst>
          </p:cNvPr>
          <p:cNvSpPr>
            <a:spLocks noGrp="1"/>
          </p:cNvSpPr>
          <p:nvPr>
            <p:ph type="title"/>
          </p:nvPr>
        </p:nvSpPr>
        <p:spPr>
          <a:xfrm>
            <a:off x="613530" y="157785"/>
            <a:ext cx="4270338" cy="1096331"/>
          </a:xfrm>
        </p:spPr>
        <p:txBody>
          <a:bodyPr>
            <a:normAutofit/>
          </a:bodyPr>
          <a:lstStyle/>
          <a:p>
            <a:r>
              <a:rPr lang="en-US" sz="3500" b="1">
                <a:solidFill>
                  <a:srgbClr val="303030"/>
                </a:solidFill>
              </a:rPr>
              <a:t>Management</a:t>
            </a:r>
          </a:p>
        </p:txBody>
      </p:sp>
      <p:sp>
        <p:nvSpPr>
          <p:cNvPr id="3" name="Content Placeholder 2">
            <a:extLst>
              <a:ext uri="{FF2B5EF4-FFF2-40B4-BE49-F238E27FC236}">
                <a16:creationId xmlns:a16="http://schemas.microsoft.com/office/drawing/2014/main" id="{FAC9005F-D62A-204B-BB36-F3FEF2CD122D}"/>
              </a:ext>
            </a:extLst>
          </p:cNvPr>
          <p:cNvSpPr>
            <a:spLocks noGrp="1"/>
          </p:cNvSpPr>
          <p:nvPr>
            <p:ph idx="1"/>
          </p:nvPr>
        </p:nvSpPr>
        <p:spPr>
          <a:xfrm>
            <a:off x="628218" y="1490978"/>
            <a:ext cx="10758920" cy="5024121"/>
          </a:xfrm>
        </p:spPr>
        <p:txBody>
          <a:bodyPr anchor="ctr">
            <a:noAutofit/>
          </a:bodyPr>
          <a:lstStyle/>
          <a:p>
            <a:pPr marL="0" indent="0">
              <a:buNone/>
            </a:pPr>
            <a:r>
              <a:rPr lang="en-US" b="1" u="sng" dirty="0"/>
              <a:t>Diagnosis:</a:t>
            </a:r>
          </a:p>
          <a:p>
            <a:pPr marL="0" indent="0">
              <a:buNone/>
            </a:pPr>
            <a:r>
              <a:rPr lang="en-US" dirty="0"/>
              <a:t>This child has evidence of </a:t>
            </a:r>
            <a:r>
              <a:rPr lang="en-US" dirty="0">
                <a:solidFill>
                  <a:srgbClr val="FF0000"/>
                </a:solidFill>
              </a:rPr>
              <a:t>shock. </a:t>
            </a:r>
            <a:r>
              <a:rPr lang="en-US" dirty="0"/>
              <a:t>In this context one differential could be </a:t>
            </a:r>
            <a:r>
              <a:rPr lang="en-US" dirty="0">
                <a:solidFill>
                  <a:srgbClr val="FF0000"/>
                </a:solidFill>
              </a:rPr>
              <a:t>SEVERE</a:t>
            </a:r>
            <a:r>
              <a:rPr lang="en-US" dirty="0">
                <a:solidFill>
                  <a:srgbClr val="FFC000"/>
                </a:solidFill>
              </a:rPr>
              <a:t> </a:t>
            </a:r>
            <a:r>
              <a:rPr lang="en-US" dirty="0">
                <a:solidFill>
                  <a:srgbClr val="FF0000"/>
                </a:solidFill>
              </a:rPr>
              <a:t>(high risk) </a:t>
            </a:r>
            <a:r>
              <a:rPr lang="en-US" dirty="0"/>
              <a:t>gastroenteritis.</a:t>
            </a:r>
          </a:p>
          <a:p>
            <a:pPr marL="0" indent="0">
              <a:buNone/>
            </a:pPr>
            <a:r>
              <a:rPr lang="en-US" b="1" u="sng" dirty="0"/>
              <a:t>Correct treatment:</a:t>
            </a:r>
          </a:p>
          <a:p>
            <a:r>
              <a:rPr lang="en-US" dirty="0"/>
              <a:t>Take to resus</a:t>
            </a:r>
          </a:p>
          <a:p>
            <a:r>
              <a:rPr lang="en-US" dirty="0"/>
              <a:t>IV/IO access</a:t>
            </a:r>
          </a:p>
          <a:p>
            <a:r>
              <a:rPr lang="en-US" dirty="0"/>
              <a:t>Initial fluid bolus 20ml/kg N Saline and review</a:t>
            </a:r>
          </a:p>
          <a:p>
            <a:r>
              <a:rPr lang="en-US" dirty="0"/>
              <a:t>Antibiotics – is this sepsis?</a:t>
            </a:r>
          </a:p>
          <a:p>
            <a:r>
              <a:rPr lang="en-US" dirty="0"/>
              <a:t>Follow </a:t>
            </a:r>
            <a:r>
              <a:rPr lang="en-US" dirty="0">
                <a:hlinkClick r:id="rId3"/>
              </a:rPr>
              <a:t>SORT guideline</a:t>
            </a:r>
            <a:endParaRPr lang="en-US" dirty="0"/>
          </a:p>
        </p:txBody>
      </p:sp>
    </p:spTree>
    <p:extLst>
      <p:ext uri="{BB962C8B-B14F-4D97-AF65-F5344CB8AC3E}">
        <p14:creationId xmlns:p14="http://schemas.microsoft.com/office/powerpoint/2010/main" val="120906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althier Together Powerpoint Template May 20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B3F0F82-1194-4444-BF92-EC0EB398C1C5}" vid="{CF638EE2-D322-EB4C-8557-660631C3CC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Healthier Together Powerpoint Template May 2018</Template>
  <TotalTime>2928</TotalTime>
  <Words>1840</Words>
  <Application>Microsoft Macintosh PowerPoint</Application>
  <PresentationFormat>Widescreen</PresentationFormat>
  <Paragraphs>208</Paragraphs>
  <Slides>18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Healthier Together Powerpoint Template May 2018</vt:lpstr>
      <vt:lpstr>Common childhood gastro intestinal presentations</vt:lpstr>
      <vt:lpstr>Objectives</vt:lpstr>
      <vt:lpstr>What would you like to know in the history and examination</vt:lpstr>
      <vt:lpstr>Case 1</vt:lpstr>
      <vt:lpstr>Management</vt:lpstr>
      <vt:lpstr>Case 2</vt:lpstr>
      <vt:lpstr>Management</vt:lpstr>
      <vt:lpstr>Case 3</vt:lpstr>
      <vt:lpstr>Management</vt:lpstr>
      <vt:lpstr>Navigate to  WHT Gastroenteritis pathway</vt:lpstr>
      <vt:lpstr>Case 4</vt:lpstr>
      <vt:lpstr>Management</vt:lpstr>
      <vt:lpstr>Important things to remember about childhood abdominal pain</vt:lpstr>
      <vt:lpstr>Case 5</vt:lpstr>
      <vt:lpstr>Management</vt:lpstr>
      <vt:lpstr>Functional abdo pain in children</vt:lpstr>
      <vt:lpstr>Summary</vt:lpstr>
      <vt:lpstr>A bit about Wessex Healthier Together</vt:lpstr>
    </vt:vector>
  </TitlesOfParts>
  <Company>UHS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Patel, Sanjay</dc:creator>
  <cp:lastModifiedBy>David James</cp:lastModifiedBy>
  <cp:revision>57</cp:revision>
  <cp:lastPrinted>2018-05-10T11:14:14Z</cp:lastPrinted>
  <dcterms:created xsi:type="dcterms:W3CDTF">2018-05-30T13:12:00Z</dcterms:created>
  <dcterms:modified xsi:type="dcterms:W3CDTF">2018-12-09T19:59:26Z</dcterms:modified>
</cp:coreProperties>
</file>