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7" r:id="rId2"/>
    <p:sldId id="258" r:id="rId3"/>
    <p:sldId id="259" r:id="rId4"/>
    <p:sldId id="260" r:id="rId5"/>
    <p:sldId id="262" r:id="rId6"/>
    <p:sldId id="263" r:id="rId7"/>
    <p:sldId id="264" r:id="rId8"/>
    <p:sldId id="265" r:id="rId9"/>
    <p:sldId id="266" r:id="rId10"/>
    <p:sldId id="269" r:id="rId11"/>
    <p:sldId id="268" r:id="rId12"/>
    <p:sldId id="267" r:id="rId13"/>
    <p:sldId id="275" r:id="rId14"/>
    <p:sldId id="270" r:id="rId15"/>
    <p:sldId id="271" r:id="rId16"/>
    <p:sldId id="272" r:id="rId17"/>
    <p:sldId id="273" r:id="rId18"/>
    <p:sldId id="277" r:id="rId19"/>
    <p:sldId id="276" r:id="rId20"/>
    <p:sldId id="274" r:id="rId21"/>
    <p:sldId id="278" r:id="rId22"/>
  </p:sldIdLst>
  <p:sldSz cx="12192000" cy="6858000"/>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2B028B-1BB8-48D0-80D6-5F863E586D94}" v="1" dt="2018-09-24T09:43:17.626"/>
    <p1510:client id="{1E1070CA-D750-B540-9A99-DA033275A71C}" v="2" dt="2018-09-24T09:48:44.9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1327" autoAdjust="0"/>
  </p:normalViewPr>
  <p:slideViewPr>
    <p:cSldViewPr snapToGrid="0" snapToObjects="1">
      <p:cViewPr varScale="1">
        <p:scale>
          <a:sx n="90" d="100"/>
          <a:sy n="90" d="100"/>
        </p:scale>
        <p:origin x="1432"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12DDDE-B05D-8B45-BB07-16796981013E}" type="datetimeFigureOut">
              <a:rPr lang="en-US" smtClean="0"/>
              <a:pPr/>
              <a:t>12/9/18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CB9C92-87BA-8441-82B2-3983FB874A81}" type="slidenum">
              <a:rPr lang="en-US" smtClean="0"/>
              <a:pPr/>
              <a:t>‹#›</a:t>
            </a:fld>
            <a:endParaRPr lang="en-US"/>
          </a:p>
        </p:txBody>
      </p:sp>
    </p:spTree>
    <p:extLst>
      <p:ext uri="{BB962C8B-B14F-4D97-AF65-F5344CB8AC3E}">
        <p14:creationId xmlns:p14="http://schemas.microsoft.com/office/powerpoint/2010/main" val="10651073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2BADBC-9943-1A46-9A0A-131AE265CC00}" type="datetimeFigureOut">
              <a:rPr lang="en-US" smtClean="0"/>
              <a:pPr/>
              <a:t>12/9/18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91F76E-D821-AA4E-A0E4-8B8D701560A3}" type="slidenum">
              <a:rPr lang="en-US" smtClean="0"/>
              <a:pPr/>
              <a:t>‹#›</a:t>
            </a:fld>
            <a:endParaRPr lang="en-US"/>
          </a:p>
        </p:txBody>
      </p:sp>
    </p:spTree>
    <p:extLst>
      <p:ext uri="{BB962C8B-B14F-4D97-AF65-F5344CB8AC3E}">
        <p14:creationId xmlns:p14="http://schemas.microsoft.com/office/powerpoint/2010/main" val="195711088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this Wessex Healthier Together case based workshop on common childhood respiratory presentations</a:t>
            </a:r>
          </a:p>
          <a:p>
            <a:r>
              <a:rPr lang="en-US" dirty="0"/>
              <a:t>This has been written by Paediatric Emergency Medicine clinicians and is geared towards the MDT working in Emergency Departments across Wessex</a:t>
            </a:r>
          </a:p>
          <a:p>
            <a:r>
              <a:rPr lang="en-US" dirty="0"/>
              <a:t>It will take between 30-45 minutes depending on the level of debate generated</a:t>
            </a:r>
          </a:p>
          <a:p>
            <a:endParaRPr lang="en-US" dirty="0"/>
          </a:p>
        </p:txBody>
      </p:sp>
      <p:sp>
        <p:nvSpPr>
          <p:cNvPr id="4" name="Slide Number Placeholder 3"/>
          <p:cNvSpPr>
            <a:spLocks noGrp="1"/>
          </p:cNvSpPr>
          <p:nvPr>
            <p:ph type="sldNum" sz="quarter" idx="5"/>
          </p:nvPr>
        </p:nvSpPr>
        <p:spPr/>
        <p:txBody>
          <a:bodyPr/>
          <a:lstStyle/>
          <a:p>
            <a:fld id="{BD91F76E-D821-AA4E-A0E4-8B8D701560A3}" type="slidenum">
              <a:rPr lang="en-US" smtClean="0"/>
              <a:pPr/>
              <a:t>1</a:t>
            </a:fld>
            <a:endParaRPr lang="en-US"/>
          </a:p>
        </p:txBody>
      </p:sp>
    </p:spTree>
    <p:extLst>
      <p:ext uri="{BB962C8B-B14F-4D97-AF65-F5344CB8AC3E}">
        <p14:creationId xmlns:p14="http://schemas.microsoft.com/office/powerpoint/2010/main" val="2240571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take time to go through the wheeze pathway</a:t>
            </a:r>
          </a:p>
        </p:txBody>
      </p:sp>
      <p:sp>
        <p:nvSpPr>
          <p:cNvPr id="4" name="Slide Number Placeholder 3"/>
          <p:cNvSpPr>
            <a:spLocks noGrp="1"/>
          </p:cNvSpPr>
          <p:nvPr>
            <p:ph type="sldNum" sz="quarter" idx="5"/>
          </p:nvPr>
        </p:nvSpPr>
        <p:spPr/>
        <p:txBody>
          <a:bodyPr/>
          <a:lstStyle/>
          <a:p>
            <a:fld id="{BD91F76E-D821-AA4E-A0E4-8B8D701560A3}" type="slidenum">
              <a:rPr lang="en-US" smtClean="0"/>
              <a:pPr/>
              <a:t>13</a:t>
            </a:fld>
            <a:endParaRPr lang="en-US"/>
          </a:p>
        </p:txBody>
      </p:sp>
    </p:spTree>
    <p:extLst>
      <p:ext uri="{BB962C8B-B14F-4D97-AF65-F5344CB8AC3E}">
        <p14:creationId xmlns:p14="http://schemas.microsoft.com/office/powerpoint/2010/main" val="2293419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Worth taking some time here emphasizing that there is no absolute line between bronchiolitis and viral wheeze and that older ‘</a:t>
            </a:r>
            <a:r>
              <a:rPr lang="en-US" dirty="0" err="1"/>
              <a:t>bronchs</a:t>
            </a:r>
            <a:r>
              <a:rPr lang="en-US" dirty="0"/>
              <a:t>’ can be </a:t>
            </a:r>
            <a:r>
              <a:rPr lang="en-US" dirty="0" err="1"/>
              <a:t>trialled</a:t>
            </a:r>
            <a:r>
              <a:rPr lang="en-US" dirty="0"/>
              <a:t> on salbutamol but that benefit needs to be demonstrated to continue this treatment pathway. Likewise some of the young ‘</a:t>
            </a:r>
            <a:r>
              <a:rPr lang="en-US" dirty="0" err="1"/>
              <a:t>wheezers</a:t>
            </a:r>
            <a:r>
              <a:rPr lang="en-US" dirty="0"/>
              <a:t>’ may not respond and may require treatment more commonly associated with bronchiolitis, particularly high flow humidified O2.</a:t>
            </a:r>
          </a:p>
        </p:txBody>
      </p:sp>
      <p:sp>
        <p:nvSpPr>
          <p:cNvPr id="4" name="Slide Number Placeholder 3"/>
          <p:cNvSpPr>
            <a:spLocks noGrp="1"/>
          </p:cNvSpPr>
          <p:nvPr>
            <p:ph type="sldNum" sz="quarter" idx="5"/>
          </p:nvPr>
        </p:nvSpPr>
        <p:spPr/>
        <p:txBody>
          <a:bodyPr/>
          <a:lstStyle/>
          <a:p>
            <a:fld id="{BD91F76E-D821-AA4E-A0E4-8B8D701560A3}" type="slidenum">
              <a:rPr lang="en-US" smtClean="0"/>
              <a:pPr/>
              <a:t>14</a:t>
            </a:fld>
            <a:endParaRPr lang="en-US"/>
          </a:p>
        </p:txBody>
      </p:sp>
    </p:spTree>
    <p:extLst>
      <p:ext uri="{BB962C8B-B14F-4D97-AF65-F5344CB8AC3E}">
        <p14:creationId xmlns:p14="http://schemas.microsoft.com/office/powerpoint/2010/main" val="158154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don’t worry if you do not have the orange spacer – we very rarely use inhalers under 12m – this is for </a:t>
            </a:r>
            <a:r>
              <a:rPr lang="en-US" dirty="0" err="1"/>
              <a:t>intformation</a:t>
            </a:r>
            <a:r>
              <a:rPr lang="en-US" dirty="0"/>
              <a:t> only</a:t>
            </a:r>
          </a:p>
        </p:txBody>
      </p:sp>
      <p:sp>
        <p:nvSpPr>
          <p:cNvPr id="4" name="Slide Number Placeholder 3"/>
          <p:cNvSpPr>
            <a:spLocks noGrp="1"/>
          </p:cNvSpPr>
          <p:nvPr>
            <p:ph type="sldNum" sz="quarter" idx="5"/>
          </p:nvPr>
        </p:nvSpPr>
        <p:spPr/>
        <p:txBody>
          <a:bodyPr/>
          <a:lstStyle/>
          <a:p>
            <a:fld id="{BD91F76E-D821-AA4E-A0E4-8B8D701560A3}" type="slidenum">
              <a:rPr lang="en-US" smtClean="0"/>
              <a:pPr/>
              <a:t>15</a:t>
            </a:fld>
            <a:endParaRPr lang="en-US"/>
          </a:p>
        </p:txBody>
      </p:sp>
    </p:spTree>
    <p:extLst>
      <p:ext uri="{BB962C8B-B14F-4D97-AF65-F5344CB8AC3E}">
        <p14:creationId xmlns:p14="http://schemas.microsoft.com/office/powerpoint/2010/main" val="1540537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 is always a chance to ensure that the child is receiving appropriate treatment. No child should leave without a personal plan</a:t>
            </a:r>
          </a:p>
        </p:txBody>
      </p:sp>
      <p:sp>
        <p:nvSpPr>
          <p:cNvPr id="4" name="Slide Number Placeholder 3"/>
          <p:cNvSpPr>
            <a:spLocks noGrp="1"/>
          </p:cNvSpPr>
          <p:nvPr>
            <p:ph type="sldNum" sz="quarter" idx="5"/>
          </p:nvPr>
        </p:nvSpPr>
        <p:spPr/>
        <p:txBody>
          <a:bodyPr/>
          <a:lstStyle/>
          <a:p>
            <a:fld id="{BD91F76E-D821-AA4E-A0E4-8B8D701560A3}" type="slidenum">
              <a:rPr lang="en-US" smtClean="0"/>
              <a:pPr/>
              <a:t>16</a:t>
            </a:fld>
            <a:endParaRPr lang="en-US"/>
          </a:p>
        </p:txBody>
      </p:sp>
    </p:spTree>
    <p:extLst>
      <p:ext uri="{BB962C8B-B14F-4D97-AF65-F5344CB8AC3E}">
        <p14:creationId xmlns:p14="http://schemas.microsoft.com/office/powerpoint/2010/main" val="3000680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 have moved onto croup.</a:t>
            </a:r>
          </a:p>
        </p:txBody>
      </p:sp>
      <p:sp>
        <p:nvSpPr>
          <p:cNvPr id="4" name="Slide Number Placeholder 3"/>
          <p:cNvSpPr>
            <a:spLocks noGrp="1"/>
          </p:cNvSpPr>
          <p:nvPr>
            <p:ph type="sldNum" sz="quarter" idx="5"/>
          </p:nvPr>
        </p:nvSpPr>
        <p:spPr/>
        <p:txBody>
          <a:bodyPr/>
          <a:lstStyle/>
          <a:p>
            <a:fld id="{BD91F76E-D821-AA4E-A0E4-8B8D701560A3}" type="slidenum">
              <a:rPr lang="en-US" smtClean="0"/>
              <a:pPr/>
              <a:t>17</a:t>
            </a:fld>
            <a:endParaRPr lang="en-US"/>
          </a:p>
        </p:txBody>
      </p:sp>
    </p:spTree>
    <p:extLst>
      <p:ext uri="{BB962C8B-B14F-4D97-AF65-F5344CB8AC3E}">
        <p14:creationId xmlns:p14="http://schemas.microsoft.com/office/powerpoint/2010/main" val="2845553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no formal guideline under WHT at present for croup but this is on its way.</a:t>
            </a:r>
          </a:p>
        </p:txBody>
      </p:sp>
      <p:sp>
        <p:nvSpPr>
          <p:cNvPr id="4" name="Slide Number Placeholder 3"/>
          <p:cNvSpPr>
            <a:spLocks noGrp="1"/>
          </p:cNvSpPr>
          <p:nvPr>
            <p:ph type="sldNum" sz="quarter" idx="5"/>
          </p:nvPr>
        </p:nvSpPr>
        <p:spPr/>
        <p:txBody>
          <a:bodyPr/>
          <a:lstStyle/>
          <a:p>
            <a:fld id="{BD91F76E-D821-AA4E-A0E4-8B8D701560A3}" type="slidenum">
              <a:rPr lang="en-US" smtClean="0"/>
              <a:pPr/>
              <a:t>18</a:t>
            </a:fld>
            <a:endParaRPr lang="en-US"/>
          </a:p>
        </p:txBody>
      </p:sp>
    </p:spTree>
    <p:extLst>
      <p:ext uri="{BB962C8B-B14F-4D97-AF65-F5344CB8AC3E}">
        <p14:creationId xmlns:p14="http://schemas.microsoft.com/office/powerpoint/2010/main" val="1805890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basis for the new guideline</a:t>
            </a:r>
          </a:p>
        </p:txBody>
      </p:sp>
      <p:sp>
        <p:nvSpPr>
          <p:cNvPr id="4" name="Slide Number Placeholder 3"/>
          <p:cNvSpPr>
            <a:spLocks noGrp="1"/>
          </p:cNvSpPr>
          <p:nvPr>
            <p:ph type="sldNum" sz="quarter" idx="5"/>
          </p:nvPr>
        </p:nvSpPr>
        <p:spPr/>
        <p:txBody>
          <a:bodyPr/>
          <a:lstStyle/>
          <a:p>
            <a:fld id="{BD91F76E-D821-AA4E-A0E4-8B8D701560A3}" type="slidenum">
              <a:rPr lang="en-US" smtClean="0"/>
              <a:pPr/>
              <a:t>19</a:t>
            </a:fld>
            <a:endParaRPr lang="en-US"/>
          </a:p>
        </p:txBody>
      </p:sp>
    </p:spTree>
    <p:extLst>
      <p:ext uri="{BB962C8B-B14F-4D97-AF65-F5344CB8AC3E}">
        <p14:creationId xmlns:p14="http://schemas.microsoft.com/office/powerpoint/2010/main" val="39796330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finish on this slide.</a:t>
            </a:r>
          </a:p>
          <a:p>
            <a:r>
              <a:rPr lang="en-GB" dirty="0"/>
              <a:t>We are keen to promote the use of Wessex Healthier Together as the go to resource for health advice for common conditions seen in Children’s ED. Please get in touch with comments and suggestions both on the workshops but also on the pathways and if you would like to get involved in pathway design or revision.</a:t>
            </a:r>
          </a:p>
          <a:p>
            <a:endParaRPr lang="en-GB" dirty="0"/>
          </a:p>
        </p:txBody>
      </p:sp>
      <p:sp>
        <p:nvSpPr>
          <p:cNvPr id="4" name="Slide Number Placeholder 3"/>
          <p:cNvSpPr>
            <a:spLocks noGrp="1"/>
          </p:cNvSpPr>
          <p:nvPr>
            <p:ph type="sldNum" sz="quarter" idx="5"/>
          </p:nvPr>
        </p:nvSpPr>
        <p:spPr/>
        <p:txBody>
          <a:bodyPr/>
          <a:lstStyle/>
          <a:p>
            <a:fld id="{BD91F76E-D821-AA4E-A0E4-8B8D701560A3}" type="slidenum">
              <a:rPr lang="en-US" smtClean="0"/>
              <a:pPr/>
              <a:t>21</a:t>
            </a:fld>
            <a:endParaRPr lang="en-US"/>
          </a:p>
        </p:txBody>
      </p:sp>
    </p:spTree>
    <p:extLst>
      <p:ext uri="{BB962C8B-B14F-4D97-AF65-F5344CB8AC3E}">
        <p14:creationId xmlns:p14="http://schemas.microsoft.com/office/powerpoint/2010/main" val="1764162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boy with mild bronchiolitis. He is feeding well and has good </a:t>
            </a:r>
            <a:r>
              <a:rPr lang="en-US" dirty="0" err="1"/>
              <a:t>sats</a:t>
            </a:r>
            <a:r>
              <a:rPr lang="en-US" dirty="0"/>
              <a:t> with only mild respiratory distress and no previous background. The next slide will discuss appropriate treatment</a:t>
            </a:r>
          </a:p>
        </p:txBody>
      </p:sp>
      <p:sp>
        <p:nvSpPr>
          <p:cNvPr id="4" name="Slide Number Placeholder 3"/>
          <p:cNvSpPr>
            <a:spLocks noGrp="1"/>
          </p:cNvSpPr>
          <p:nvPr>
            <p:ph type="sldNum" sz="quarter" idx="5"/>
          </p:nvPr>
        </p:nvSpPr>
        <p:spPr/>
        <p:txBody>
          <a:bodyPr/>
          <a:lstStyle/>
          <a:p>
            <a:fld id="{BD91F76E-D821-AA4E-A0E4-8B8D701560A3}" type="slidenum">
              <a:rPr lang="en-US" smtClean="0"/>
              <a:pPr/>
              <a:t>3</a:t>
            </a:fld>
            <a:endParaRPr lang="en-US"/>
          </a:p>
        </p:txBody>
      </p:sp>
    </p:spTree>
    <p:extLst>
      <p:ext uri="{BB962C8B-B14F-4D97-AF65-F5344CB8AC3E}">
        <p14:creationId xmlns:p14="http://schemas.microsoft.com/office/powerpoint/2010/main" val="2582513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use hyperlink to show the principle of the safety netting sheets</a:t>
            </a:r>
          </a:p>
        </p:txBody>
      </p:sp>
      <p:sp>
        <p:nvSpPr>
          <p:cNvPr id="4" name="Slide Number Placeholder 3"/>
          <p:cNvSpPr>
            <a:spLocks noGrp="1"/>
          </p:cNvSpPr>
          <p:nvPr>
            <p:ph type="sldNum" sz="quarter" idx="5"/>
          </p:nvPr>
        </p:nvSpPr>
        <p:spPr/>
        <p:txBody>
          <a:bodyPr/>
          <a:lstStyle/>
          <a:p>
            <a:fld id="{BD91F76E-D821-AA4E-A0E4-8B8D701560A3}" type="slidenum">
              <a:rPr lang="en-US" smtClean="0"/>
              <a:pPr/>
              <a:t>4</a:t>
            </a:fld>
            <a:endParaRPr lang="en-US"/>
          </a:p>
        </p:txBody>
      </p:sp>
    </p:spTree>
    <p:extLst>
      <p:ext uri="{BB962C8B-B14F-4D97-AF65-F5344CB8AC3E}">
        <p14:creationId xmlns:p14="http://schemas.microsoft.com/office/powerpoint/2010/main" val="280031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baby is significantly more unwell with comorbidities (ex </a:t>
            </a:r>
            <a:r>
              <a:rPr lang="en-US" dirty="0" err="1"/>
              <a:t>prem</a:t>
            </a:r>
            <a:r>
              <a:rPr lang="en-US" dirty="0"/>
              <a:t>). She is </a:t>
            </a:r>
            <a:r>
              <a:rPr lang="en-US" dirty="0" err="1"/>
              <a:t>earlyi</a:t>
            </a:r>
            <a:r>
              <a:rPr lang="en-US" dirty="0"/>
              <a:t> n the illness and is both feeding poorly and needing oxygen</a:t>
            </a:r>
          </a:p>
        </p:txBody>
      </p:sp>
      <p:sp>
        <p:nvSpPr>
          <p:cNvPr id="4" name="Slide Number Placeholder 3"/>
          <p:cNvSpPr>
            <a:spLocks noGrp="1"/>
          </p:cNvSpPr>
          <p:nvPr>
            <p:ph type="sldNum" sz="quarter" idx="5"/>
          </p:nvPr>
        </p:nvSpPr>
        <p:spPr/>
        <p:txBody>
          <a:bodyPr/>
          <a:lstStyle/>
          <a:p>
            <a:fld id="{BD91F76E-D821-AA4E-A0E4-8B8D701560A3}" type="slidenum">
              <a:rPr lang="en-US" smtClean="0"/>
              <a:pPr/>
              <a:t>5</a:t>
            </a:fld>
            <a:endParaRPr lang="en-US"/>
          </a:p>
        </p:txBody>
      </p:sp>
    </p:spTree>
    <p:extLst>
      <p:ext uri="{BB962C8B-B14F-4D97-AF65-F5344CB8AC3E}">
        <p14:creationId xmlns:p14="http://schemas.microsoft.com/office/powerpoint/2010/main" val="1461724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go through the bronchiolitis pathway</a:t>
            </a:r>
          </a:p>
        </p:txBody>
      </p:sp>
      <p:sp>
        <p:nvSpPr>
          <p:cNvPr id="4" name="Slide Number Placeholder 3"/>
          <p:cNvSpPr>
            <a:spLocks noGrp="1"/>
          </p:cNvSpPr>
          <p:nvPr>
            <p:ph type="sldNum" sz="quarter" idx="5"/>
          </p:nvPr>
        </p:nvSpPr>
        <p:spPr/>
        <p:txBody>
          <a:bodyPr/>
          <a:lstStyle/>
          <a:p>
            <a:fld id="{BD91F76E-D821-AA4E-A0E4-8B8D701560A3}" type="slidenum">
              <a:rPr lang="en-US" smtClean="0"/>
              <a:pPr/>
              <a:t>7</a:t>
            </a:fld>
            <a:endParaRPr lang="en-US"/>
          </a:p>
        </p:txBody>
      </p:sp>
    </p:spTree>
    <p:extLst>
      <p:ext uri="{BB962C8B-B14F-4D97-AF65-F5344CB8AC3E}">
        <p14:creationId xmlns:p14="http://schemas.microsoft.com/office/powerpoint/2010/main" val="3784575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good chance to go through some myths about treatment and to route them out. </a:t>
            </a:r>
          </a:p>
        </p:txBody>
      </p:sp>
      <p:sp>
        <p:nvSpPr>
          <p:cNvPr id="4" name="Slide Number Placeholder 3"/>
          <p:cNvSpPr>
            <a:spLocks noGrp="1"/>
          </p:cNvSpPr>
          <p:nvPr>
            <p:ph type="sldNum" sz="quarter" idx="5"/>
          </p:nvPr>
        </p:nvSpPr>
        <p:spPr/>
        <p:txBody>
          <a:bodyPr/>
          <a:lstStyle/>
          <a:p>
            <a:fld id="{BD91F76E-D821-AA4E-A0E4-8B8D701560A3}" type="slidenum">
              <a:rPr lang="en-US" smtClean="0"/>
              <a:pPr/>
              <a:t>8</a:t>
            </a:fld>
            <a:endParaRPr lang="en-US"/>
          </a:p>
        </p:txBody>
      </p:sp>
    </p:spTree>
    <p:extLst>
      <p:ext uri="{BB962C8B-B14F-4D97-AF65-F5344CB8AC3E}">
        <p14:creationId xmlns:p14="http://schemas.microsoft.com/office/powerpoint/2010/main" val="2636880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now onto wheeze</a:t>
            </a:r>
          </a:p>
        </p:txBody>
      </p:sp>
      <p:sp>
        <p:nvSpPr>
          <p:cNvPr id="4" name="Slide Number Placeholder 3"/>
          <p:cNvSpPr>
            <a:spLocks noGrp="1"/>
          </p:cNvSpPr>
          <p:nvPr>
            <p:ph type="sldNum" sz="quarter" idx="5"/>
          </p:nvPr>
        </p:nvSpPr>
        <p:spPr/>
        <p:txBody>
          <a:bodyPr/>
          <a:lstStyle/>
          <a:p>
            <a:fld id="{BD91F76E-D821-AA4E-A0E4-8B8D701560A3}" type="slidenum">
              <a:rPr lang="en-US" smtClean="0"/>
              <a:pPr/>
              <a:t>9</a:t>
            </a:fld>
            <a:endParaRPr lang="en-US"/>
          </a:p>
        </p:txBody>
      </p:sp>
    </p:spTree>
    <p:extLst>
      <p:ext uri="{BB962C8B-B14F-4D97-AF65-F5344CB8AC3E}">
        <p14:creationId xmlns:p14="http://schemas.microsoft.com/office/powerpoint/2010/main" val="42562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girl I evidently sick and should provoke anxiety in the delegates! She should be in resus. The next slide will detail her treatment</a:t>
            </a:r>
          </a:p>
        </p:txBody>
      </p:sp>
      <p:sp>
        <p:nvSpPr>
          <p:cNvPr id="4" name="Slide Number Placeholder 3"/>
          <p:cNvSpPr>
            <a:spLocks noGrp="1"/>
          </p:cNvSpPr>
          <p:nvPr>
            <p:ph type="sldNum" sz="quarter" idx="5"/>
          </p:nvPr>
        </p:nvSpPr>
        <p:spPr/>
        <p:txBody>
          <a:bodyPr/>
          <a:lstStyle/>
          <a:p>
            <a:fld id="{BD91F76E-D821-AA4E-A0E4-8B8D701560A3}" type="slidenum">
              <a:rPr lang="en-US" smtClean="0"/>
              <a:pPr/>
              <a:t>11</a:t>
            </a:fld>
            <a:endParaRPr lang="en-US"/>
          </a:p>
        </p:txBody>
      </p:sp>
    </p:spTree>
    <p:extLst>
      <p:ext uri="{BB962C8B-B14F-4D97-AF65-F5344CB8AC3E}">
        <p14:creationId xmlns:p14="http://schemas.microsoft.com/office/powerpoint/2010/main" val="2065760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time allows please go to the SORT guideline and </a:t>
            </a:r>
            <a:r>
              <a:rPr lang="en-US" dirty="0" err="1"/>
              <a:t>emphasise</a:t>
            </a:r>
            <a:r>
              <a:rPr lang="en-US" dirty="0"/>
              <a:t> that this has recently changed </a:t>
            </a:r>
          </a:p>
        </p:txBody>
      </p:sp>
      <p:sp>
        <p:nvSpPr>
          <p:cNvPr id="4" name="Slide Number Placeholder 3"/>
          <p:cNvSpPr>
            <a:spLocks noGrp="1"/>
          </p:cNvSpPr>
          <p:nvPr>
            <p:ph type="sldNum" sz="quarter" idx="5"/>
          </p:nvPr>
        </p:nvSpPr>
        <p:spPr/>
        <p:txBody>
          <a:bodyPr/>
          <a:lstStyle/>
          <a:p>
            <a:fld id="{BD91F76E-D821-AA4E-A0E4-8B8D701560A3}" type="slidenum">
              <a:rPr lang="en-US" smtClean="0"/>
              <a:pPr/>
              <a:t>12</a:t>
            </a:fld>
            <a:endParaRPr lang="en-US"/>
          </a:p>
        </p:txBody>
      </p:sp>
    </p:spTree>
    <p:extLst>
      <p:ext uri="{BB962C8B-B14F-4D97-AF65-F5344CB8AC3E}">
        <p14:creationId xmlns:p14="http://schemas.microsoft.com/office/powerpoint/2010/main" val="2283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A28A7-9B3A-2141-9E2F-A93BF4CB4864}"/>
              </a:ext>
            </a:extLst>
          </p:cNvPr>
          <p:cNvSpPr>
            <a:spLocks noGrp="1"/>
          </p:cNvSpPr>
          <p:nvPr>
            <p:ph type="ctrTitle"/>
          </p:nvPr>
        </p:nvSpPr>
        <p:spPr>
          <a:xfrm>
            <a:off x="1524000" y="1449977"/>
            <a:ext cx="9144000" cy="2059986"/>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A8F2D4-0D59-F74A-9F78-8AF98DD639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1E33B9-A0E0-F44E-ABA5-550FDEAAB276}"/>
              </a:ext>
            </a:extLst>
          </p:cNvPr>
          <p:cNvSpPr>
            <a:spLocks noGrp="1"/>
          </p:cNvSpPr>
          <p:nvPr>
            <p:ph type="dt" sz="half" idx="10"/>
          </p:nvPr>
        </p:nvSpPr>
        <p:spPr/>
        <p:txBody>
          <a:bodyPr/>
          <a:lstStyle/>
          <a:p>
            <a:pPr algn="ctr"/>
            <a:r>
              <a:rPr lang="en-GB"/>
              <a:t>www.what0-18.nhs.uk</a:t>
            </a:r>
            <a:endParaRPr lang="en-GB" dirty="0"/>
          </a:p>
        </p:txBody>
      </p:sp>
      <p:sp>
        <p:nvSpPr>
          <p:cNvPr id="5" name="Footer Placeholder 4">
            <a:extLst>
              <a:ext uri="{FF2B5EF4-FFF2-40B4-BE49-F238E27FC236}">
                <a16:creationId xmlns:a16="http://schemas.microsoft.com/office/drawing/2014/main" id="{0EF0BB32-B2F5-B14E-AD44-BB0AC3793276}"/>
              </a:ext>
            </a:extLst>
          </p:cNvPr>
          <p:cNvSpPr>
            <a:spLocks noGrp="1"/>
          </p:cNvSpPr>
          <p:nvPr>
            <p:ph type="ftr" sz="quarter" idx="11"/>
          </p:nvPr>
        </p:nvSpPr>
        <p:spPr/>
        <p:txBody>
          <a:bodyPr/>
          <a:lstStyle/>
          <a:p>
            <a:r>
              <a:rPr lang="en-GB" dirty="0"/>
              <a:t>Name:</a:t>
            </a:r>
          </a:p>
        </p:txBody>
      </p:sp>
      <p:sp>
        <p:nvSpPr>
          <p:cNvPr id="6" name="Slide Number Placeholder 5">
            <a:extLst>
              <a:ext uri="{FF2B5EF4-FFF2-40B4-BE49-F238E27FC236}">
                <a16:creationId xmlns:a16="http://schemas.microsoft.com/office/drawing/2014/main" id="{B39CD85B-6266-0348-927A-3672EE5FA95F}"/>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39406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BFCD7-A88D-2646-AD88-0C435CC7A4D6}"/>
              </a:ext>
            </a:extLst>
          </p:cNvPr>
          <p:cNvSpPr>
            <a:spLocks noGrp="1"/>
          </p:cNvSpPr>
          <p:nvPr>
            <p:ph type="title"/>
          </p:nvPr>
        </p:nvSpPr>
        <p:spPr>
          <a:xfrm>
            <a:off x="838200" y="410368"/>
            <a:ext cx="8697686" cy="1325563"/>
          </a:xfr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641A7D-B2B5-7D4B-9048-8A7152D167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A8F7BC-75FA-5C4A-8CAB-25AA01DF6620}"/>
              </a:ext>
            </a:extLst>
          </p:cNvPr>
          <p:cNvSpPr>
            <a:spLocks noGrp="1"/>
          </p:cNvSpPr>
          <p:nvPr>
            <p:ph type="dt" sz="half" idx="10"/>
          </p:nvPr>
        </p:nvSpPr>
        <p:spPr/>
        <p:txBody>
          <a:bodyPr/>
          <a:lstStyle/>
          <a:p>
            <a:pPr algn="ctr"/>
            <a:r>
              <a:rPr lang="en-GB"/>
              <a:t>www.what0-18.nhs.uk</a:t>
            </a:r>
            <a:endParaRPr lang="en-GB" dirty="0"/>
          </a:p>
        </p:txBody>
      </p:sp>
      <p:sp>
        <p:nvSpPr>
          <p:cNvPr id="5" name="Footer Placeholder 4">
            <a:extLst>
              <a:ext uri="{FF2B5EF4-FFF2-40B4-BE49-F238E27FC236}">
                <a16:creationId xmlns:a16="http://schemas.microsoft.com/office/drawing/2014/main" id="{B44ED8F6-71DB-1443-86F2-9219C441DB3A}"/>
              </a:ext>
            </a:extLst>
          </p:cNvPr>
          <p:cNvSpPr>
            <a:spLocks noGrp="1"/>
          </p:cNvSpPr>
          <p:nvPr>
            <p:ph type="ftr" sz="quarter" idx="11"/>
          </p:nvPr>
        </p:nvSpPr>
        <p:spPr/>
        <p:txBody>
          <a:bodyPr/>
          <a:lstStyle/>
          <a:p>
            <a:r>
              <a:rPr lang="en-GB" dirty="0"/>
              <a:t>Name:</a:t>
            </a:r>
          </a:p>
        </p:txBody>
      </p:sp>
      <p:sp>
        <p:nvSpPr>
          <p:cNvPr id="6" name="Slide Number Placeholder 5">
            <a:extLst>
              <a:ext uri="{FF2B5EF4-FFF2-40B4-BE49-F238E27FC236}">
                <a16:creationId xmlns:a16="http://schemas.microsoft.com/office/drawing/2014/main" id="{FE4DCE7C-0AC9-D842-AB4E-09948D9D6A23}"/>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2021136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609D18-26E8-A047-A80E-3E9AE5E7FD86}"/>
              </a:ext>
            </a:extLst>
          </p:cNvPr>
          <p:cNvSpPr>
            <a:spLocks noGrp="1"/>
          </p:cNvSpPr>
          <p:nvPr>
            <p:ph type="title" orient="vert"/>
          </p:nvPr>
        </p:nvSpPr>
        <p:spPr>
          <a:xfrm>
            <a:off x="8724900" y="1515291"/>
            <a:ext cx="2628900" cy="466167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CD4675-5360-7048-B718-E1C357BAEB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7B3C7B4F-F182-1C46-94AE-2DBD712780E2}"/>
              </a:ext>
            </a:extLst>
          </p:cNvPr>
          <p:cNvSpPr>
            <a:spLocks noGrp="1"/>
          </p:cNvSpPr>
          <p:nvPr>
            <p:ph type="dt" sz="half" idx="10"/>
          </p:nvPr>
        </p:nvSpPr>
        <p:spPr/>
        <p:txBody>
          <a:bodyPr/>
          <a:lstStyle/>
          <a:p>
            <a:pPr algn="ctr"/>
            <a:r>
              <a:rPr lang="en-GB"/>
              <a:t>www.what0-18.nhs.uk</a:t>
            </a:r>
            <a:endParaRPr lang="en-GB" dirty="0"/>
          </a:p>
        </p:txBody>
      </p:sp>
      <p:sp>
        <p:nvSpPr>
          <p:cNvPr id="5" name="Footer Placeholder 4">
            <a:extLst>
              <a:ext uri="{FF2B5EF4-FFF2-40B4-BE49-F238E27FC236}">
                <a16:creationId xmlns:a16="http://schemas.microsoft.com/office/drawing/2014/main" id="{ED96590C-BED3-2240-A1EE-21E5E8104305}"/>
              </a:ext>
            </a:extLst>
          </p:cNvPr>
          <p:cNvSpPr>
            <a:spLocks noGrp="1"/>
          </p:cNvSpPr>
          <p:nvPr>
            <p:ph type="ftr" sz="quarter" idx="11"/>
          </p:nvPr>
        </p:nvSpPr>
        <p:spPr/>
        <p:txBody>
          <a:bodyPr/>
          <a:lstStyle/>
          <a:p>
            <a:r>
              <a:rPr lang="en-GB" dirty="0"/>
              <a:t>Name:</a:t>
            </a:r>
          </a:p>
        </p:txBody>
      </p:sp>
      <p:sp>
        <p:nvSpPr>
          <p:cNvPr id="6" name="Slide Number Placeholder 5">
            <a:extLst>
              <a:ext uri="{FF2B5EF4-FFF2-40B4-BE49-F238E27FC236}">
                <a16:creationId xmlns:a16="http://schemas.microsoft.com/office/drawing/2014/main" id="{0EEC8950-6065-544C-9FC7-9682A2DEA477}"/>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147907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1EACF-DA44-EE47-8364-9D76EBE1174D}"/>
              </a:ext>
            </a:extLst>
          </p:cNvPr>
          <p:cNvSpPr>
            <a:spLocks noGrp="1"/>
          </p:cNvSpPr>
          <p:nvPr>
            <p:ph type="title"/>
          </p:nvPr>
        </p:nvSpPr>
        <p:spPr>
          <a:xfrm>
            <a:off x="838200" y="365125"/>
            <a:ext cx="8540931" cy="132556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2E38C4-9C2E-1846-B2F0-A81E93896D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D38989-F30E-464E-AAFB-1AC5EC515F5C}"/>
              </a:ext>
            </a:extLst>
          </p:cNvPr>
          <p:cNvSpPr>
            <a:spLocks noGrp="1"/>
          </p:cNvSpPr>
          <p:nvPr>
            <p:ph type="dt" sz="half" idx="10"/>
          </p:nvPr>
        </p:nvSpPr>
        <p:spPr/>
        <p:txBody>
          <a:bodyPr/>
          <a:lstStyle/>
          <a:p>
            <a:pPr algn="ctr"/>
            <a:r>
              <a:rPr lang="en-GB"/>
              <a:t>www.what0-18.nhs.uk</a:t>
            </a:r>
            <a:endParaRPr lang="en-GB" dirty="0"/>
          </a:p>
        </p:txBody>
      </p:sp>
      <p:sp>
        <p:nvSpPr>
          <p:cNvPr id="5" name="Footer Placeholder 4">
            <a:extLst>
              <a:ext uri="{FF2B5EF4-FFF2-40B4-BE49-F238E27FC236}">
                <a16:creationId xmlns:a16="http://schemas.microsoft.com/office/drawing/2014/main" id="{6F854013-03A7-3F4C-8060-C88ABD6A3A80}"/>
              </a:ext>
            </a:extLst>
          </p:cNvPr>
          <p:cNvSpPr>
            <a:spLocks noGrp="1"/>
          </p:cNvSpPr>
          <p:nvPr>
            <p:ph type="ftr" sz="quarter" idx="11"/>
          </p:nvPr>
        </p:nvSpPr>
        <p:spPr/>
        <p:txBody>
          <a:bodyPr/>
          <a:lstStyle/>
          <a:p>
            <a:r>
              <a:rPr lang="en-GB" dirty="0"/>
              <a:t>Name:</a:t>
            </a:r>
          </a:p>
        </p:txBody>
      </p:sp>
      <p:sp>
        <p:nvSpPr>
          <p:cNvPr id="6" name="Slide Number Placeholder 5">
            <a:extLst>
              <a:ext uri="{FF2B5EF4-FFF2-40B4-BE49-F238E27FC236}">
                <a16:creationId xmlns:a16="http://schemas.microsoft.com/office/drawing/2014/main" id="{D9163A9B-699F-014B-84CF-3A66C2432EAE}"/>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3707207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288DA-8EB3-3543-BE47-2147F4436B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D8B5C-C5C7-1C41-BEB9-C2F8BDB3AE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E63973-8FDA-A544-8A6C-111AA6B81F58}"/>
              </a:ext>
            </a:extLst>
          </p:cNvPr>
          <p:cNvSpPr>
            <a:spLocks noGrp="1"/>
          </p:cNvSpPr>
          <p:nvPr>
            <p:ph type="dt" sz="half" idx="10"/>
          </p:nvPr>
        </p:nvSpPr>
        <p:spPr/>
        <p:txBody>
          <a:bodyPr/>
          <a:lstStyle/>
          <a:p>
            <a:pPr algn="ctr"/>
            <a:r>
              <a:rPr lang="en-GB"/>
              <a:t>www.what0-18.nhs.uk</a:t>
            </a:r>
            <a:endParaRPr lang="en-GB" dirty="0"/>
          </a:p>
        </p:txBody>
      </p:sp>
      <p:sp>
        <p:nvSpPr>
          <p:cNvPr id="5" name="Footer Placeholder 4">
            <a:extLst>
              <a:ext uri="{FF2B5EF4-FFF2-40B4-BE49-F238E27FC236}">
                <a16:creationId xmlns:a16="http://schemas.microsoft.com/office/drawing/2014/main" id="{B5D37124-34CE-F149-9EA9-BBB328DEE755}"/>
              </a:ext>
            </a:extLst>
          </p:cNvPr>
          <p:cNvSpPr>
            <a:spLocks noGrp="1"/>
          </p:cNvSpPr>
          <p:nvPr>
            <p:ph type="ftr" sz="quarter" idx="11"/>
          </p:nvPr>
        </p:nvSpPr>
        <p:spPr/>
        <p:txBody>
          <a:bodyPr/>
          <a:lstStyle/>
          <a:p>
            <a:r>
              <a:rPr lang="en-GB" dirty="0"/>
              <a:t>Name:</a:t>
            </a:r>
          </a:p>
        </p:txBody>
      </p:sp>
      <p:sp>
        <p:nvSpPr>
          <p:cNvPr id="6" name="Slide Number Placeholder 5">
            <a:extLst>
              <a:ext uri="{FF2B5EF4-FFF2-40B4-BE49-F238E27FC236}">
                <a16:creationId xmlns:a16="http://schemas.microsoft.com/office/drawing/2014/main" id="{E752B1FF-D6C4-B549-BD09-7E8AB94761B4}"/>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80323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D9AD0-958B-764C-B27E-7E68F94CD4F6}"/>
              </a:ext>
            </a:extLst>
          </p:cNvPr>
          <p:cNvSpPr>
            <a:spLocks noGrp="1"/>
          </p:cNvSpPr>
          <p:nvPr>
            <p:ph type="title"/>
          </p:nvPr>
        </p:nvSpPr>
        <p:spPr>
          <a:xfrm>
            <a:off x="838200" y="365125"/>
            <a:ext cx="8553994" cy="132556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8BCCFF-D523-AD4D-91F2-10ADC7E2D6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7562C696-5F27-DA4E-B448-4C895748D2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9147A3A-AA4C-4041-B160-04B02AEDFB0F}"/>
              </a:ext>
            </a:extLst>
          </p:cNvPr>
          <p:cNvSpPr>
            <a:spLocks noGrp="1"/>
          </p:cNvSpPr>
          <p:nvPr>
            <p:ph type="dt" sz="half" idx="10"/>
          </p:nvPr>
        </p:nvSpPr>
        <p:spPr/>
        <p:txBody>
          <a:bodyPr/>
          <a:lstStyle/>
          <a:p>
            <a:pPr algn="ctr"/>
            <a:r>
              <a:rPr lang="en-GB"/>
              <a:t>www.what0-18.nhs.uk</a:t>
            </a:r>
            <a:endParaRPr lang="en-GB" dirty="0"/>
          </a:p>
        </p:txBody>
      </p:sp>
      <p:sp>
        <p:nvSpPr>
          <p:cNvPr id="6" name="Footer Placeholder 5">
            <a:extLst>
              <a:ext uri="{FF2B5EF4-FFF2-40B4-BE49-F238E27FC236}">
                <a16:creationId xmlns:a16="http://schemas.microsoft.com/office/drawing/2014/main" id="{DE9F8439-0544-A648-8D36-B95D5EAC8A10}"/>
              </a:ext>
            </a:extLst>
          </p:cNvPr>
          <p:cNvSpPr>
            <a:spLocks noGrp="1"/>
          </p:cNvSpPr>
          <p:nvPr>
            <p:ph type="ftr" sz="quarter" idx="11"/>
          </p:nvPr>
        </p:nvSpPr>
        <p:spPr/>
        <p:txBody>
          <a:bodyPr/>
          <a:lstStyle/>
          <a:p>
            <a:r>
              <a:rPr lang="en-GB" dirty="0"/>
              <a:t>Name:</a:t>
            </a:r>
          </a:p>
        </p:txBody>
      </p:sp>
      <p:sp>
        <p:nvSpPr>
          <p:cNvPr id="7" name="Slide Number Placeholder 6">
            <a:extLst>
              <a:ext uri="{FF2B5EF4-FFF2-40B4-BE49-F238E27FC236}">
                <a16:creationId xmlns:a16="http://schemas.microsoft.com/office/drawing/2014/main" id="{D73DEB91-BE2C-074E-8C0F-5FFF603E6CC6}"/>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4120760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B86DE-D2F7-7249-A0DD-652036984ABC}"/>
              </a:ext>
            </a:extLst>
          </p:cNvPr>
          <p:cNvSpPr>
            <a:spLocks noGrp="1"/>
          </p:cNvSpPr>
          <p:nvPr>
            <p:ph type="title"/>
          </p:nvPr>
        </p:nvSpPr>
        <p:spPr>
          <a:xfrm>
            <a:off x="839788" y="365125"/>
            <a:ext cx="8604658"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232BF0-7F34-5B47-AF15-E4116239A1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9ED1BB-4E55-3C4B-8464-13132F0BFF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a:extLst>
              <a:ext uri="{FF2B5EF4-FFF2-40B4-BE49-F238E27FC236}">
                <a16:creationId xmlns:a16="http://schemas.microsoft.com/office/drawing/2014/main" id="{C2D46ECF-5BC5-2D4E-B2C7-9995B3DA72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DC996C-751F-944A-A0E1-28B20B76AD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a:extLst>
              <a:ext uri="{FF2B5EF4-FFF2-40B4-BE49-F238E27FC236}">
                <a16:creationId xmlns:a16="http://schemas.microsoft.com/office/drawing/2014/main" id="{666ADC2E-F50D-FC4F-BCDF-03F1AD4A9E83}"/>
              </a:ext>
            </a:extLst>
          </p:cNvPr>
          <p:cNvSpPr>
            <a:spLocks noGrp="1"/>
          </p:cNvSpPr>
          <p:nvPr>
            <p:ph type="dt" sz="half" idx="10"/>
          </p:nvPr>
        </p:nvSpPr>
        <p:spPr/>
        <p:txBody>
          <a:bodyPr/>
          <a:lstStyle/>
          <a:p>
            <a:pPr algn="ctr"/>
            <a:r>
              <a:rPr lang="en-GB"/>
              <a:t>www.what0-18.nhs.uk</a:t>
            </a:r>
            <a:endParaRPr lang="en-GB" dirty="0"/>
          </a:p>
        </p:txBody>
      </p:sp>
      <p:sp>
        <p:nvSpPr>
          <p:cNvPr id="8" name="Footer Placeholder 7">
            <a:extLst>
              <a:ext uri="{FF2B5EF4-FFF2-40B4-BE49-F238E27FC236}">
                <a16:creationId xmlns:a16="http://schemas.microsoft.com/office/drawing/2014/main" id="{88895DE7-D103-F64B-AE92-6C34FED2AD11}"/>
              </a:ext>
            </a:extLst>
          </p:cNvPr>
          <p:cNvSpPr>
            <a:spLocks noGrp="1"/>
          </p:cNvSpPr>
          <p:nvPr>
            <p:ph type="ftr" sz="quarter" idx="11"/>
          </p:nvPr>
        </p:nvSpPr>
        <p:spPr/>
        <p:txBody>
          <a:bodyPr/>
          <a:lstStyle/>
          <a:p>
            <a:r>
              <a:rPr lang="en-GB" dirty="0"/>
              <a:t>Name:</a:t>
            </a:r>
          </a:p>
        </p:txBody>
      </p:sp>
      <p:sp>
        <p:nvSpPr>
          <p:cNvPr id="9" name="Slide Number Placeholder 8">
            <a:extLst>
              <a:ext uri="{FF2B5EF4-FFF2-40B4-BE49-F238E27FC236}">
                <a16:creationId xmlns:a16="http://schemas.microsoft.com/office/drawing/2014/main" id="{EA50D849-35D0-474D-9530-BB0A1EA8CE51}"/>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340475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951B6-9EB8-9045-862C-DA9099C2B0AB}"/>
              </a:ext>
            </a:extLst>
          </p:cNvPr>
          <p:cNvSpPr>
            <a:spLocks noGrp="1"/>
          </p:cNvSpPr>
          <p:nvPr>
            <p:ph type="title"/>
          </p:nvPr>
        </p:nvSpPr>
        <p:spPr>
          <a:xfrm>
            <a:off x="838200" y="365125"/>
            <a:ext cx="8540931" cy="1325563"/>
          </a:xfrm>
        </p:spPr>
        <p:txBody>
          <a:bodyPr/>
          <a:lstStyle/>
          <a:p>
            <a:r>
              <a:rPr lang="en-US"/>
              <a:t>Click to edit Master title style</a:t>
            </a:r>
            <a:endParaRPr lang="en-GB" dirty="0"/>
          </a:p>
        </p:txBody>
      </p:sp>
      <p:sp>
        <p:nvSpPr>
          <p:cNvPr id="3" name="Date Placeholder 2">
            <a:extLst>
              <a:ext uri="{FF2B5EF4-FFF2-40B4-BE49-F238E27FC236}">
                <a16:creationId xmlns:a16="http://schemas.microsoft.com/office/drawing/2014/main" id="{44C4F1D5-CAF4-614D-A1EF-A98B8195970E}"/>
              </a:ext>
            </a:extLst>
          </p:cNvPr>
          <p:cNvSpPr>
            <a:spLocks noGrp="1"/>
          </p:cNvSpPr>
          <p:nvPr>
            <p:ph type="dt" sz="half" idx="10"/>
          </p:nvPr>
        </p:nvSpPr>
        <p:spPr/>
        <p:txBody>
          <a:bodyPr/>
          <a:lstStyle/>
          <a:p>
            <a:r>
              <a:rPr lang="en-GB"/>
              <a:t>www.what0-18.nhs.uk</a:t>
            </a:r>
            <a:endParaRPr lang="en-GB" dirty="0"/>
          </a:p>
        </p:txBody>
      </p:sp>
      <p:sp>
        <p:nvSpPr>
          <p:cNvPr id="4" name="Footer Placeholder 3">
            <a:extLst>
              <a:ext uri="{FF2B5EF4-FFF2-40B4-BE49-F238E27FC236}">
                <a16:creationId xmlns:a16="http://schemas.microsoft.com/office/drawing/2014/main" id="{4F2D405A-97D9-B84E-B734-45CF5A3C5FB3}"/>
              </a:ext>
            </a:extLst>
          </p:cNvPr>
          <p:cNvSpPr>
            <a:spLocks noGrp="1"/>
          </p:cNvSpPr>
          <p:nvPr>
            <p:ph type="ftr" sz="quarter" idx="11"/>
          </p:nvPr>
        </p:nvSpPr>
        <p:spPr/>
        <p:txBody>
          <a:bodyPr/>
          <a:lstStyle/>
          <a:p>
            <a:r>
              <a:rPr lang="en-GB" dirty="0"/>
              <a:t>Name:</a:t>
            </a:r>
          </a:p>
        </p:txBody>
      </p:sp>
      <p:sp>
        <p:nvSpPr>
          <p:cNvPr id="5" name="Slide Number Placeholder 4">
            <a:extLst>
              <a:ext uri="{FF2B5EF4-FFF2-40B4-BE49-F238E27FC236}">
                <a16:creationId xmlns:a16="http://schemas.microsoft.com/office/drawing/2014/main" id="{BB79A27E-0B29-674C-8280-B279F24A0EB8}"/>
              </a:ext>
            </a:extLst>
          </p:cNvPr>
          <p:cNvSpPr>
            <a:spLocks noGrp="1"/>
          </p:cNvSpPr>
          <p:nvPr>
            <p:ph type="sldNum" sz="quarter" idx="12"/>
          </p:nvPr>
        </p:nvSpPr>
        <p:spPr/>
        <p:txBody>
          <a:bodyPr/>
          <a:lstStyle/>
          <a:p>
            <a:r>
              <a:rPr lang="en-GB" dirty="0" err="1"/>
              <a:t>www.h-yp.co.uk</a:t>
            </a:r>
            <a:endParaRPr lang="en-GB" dirty="0"/>
          </a:p>
        </p:txBody>
      </p:sp>
    </p:spTree>
    <p:extLst>
      <p:ext uri="{BB962C8B-B14F-4D97-AF65-F5344CB8AC3E}">
        <p14:creationId xmlns:p14="http://schemas.microsoft.com/office/powerpoint/2010/main" val="1950488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A61339-E9FA-2F4F-BC64-7F945A1488FE}"/>
              </a:ext>
            </a:extLst>
          </p:cNvPr>
          <p:cNvSpPr>
            <a:spLocks noGrp="1"/>
          </p:cNvSpPr>
          <p:nvPr>
            <p:ph type="dt" sz="half" idx="10"/>
          </p:nvPr>
        </p:nvSpPr>
        <p:spPr/>
        <p:txBody>
          <a:bodyPr/>
          <a:lstStyle/>
          <a:p>
            <a:pPr algn="ctr"/>
            <a:r>
              <a:rPr lang="en-GB"/>
              <a:t>www.what0-18.nhs.uk</a:t>
            </a:r>
            <a:endParaRPr lang="en-GB" dirty="0"/>
          </a:p>
        </p:txBody>
      </p:sp>
      <p:sp>
        <p:nvSpPr>
          <p:cNvPr id="3" name="Footer Placeholder 2">
            <a:extLst>
              <a:ext uri="{FF2B5EF4-FFF2-40B4-BE49-F238E27FC236}">
                <a16:creationId xmlns:a16="http://schemas.microsoft.com/office/drawing/2014/main" id="{985B27AD-28F7-314F-B97D-9506F4A9F5FE}"/>
              </a:ext>
            </a:extLst>
          </p:cNvPr>
          <p:cNvSpPr>
            <a:spLocks noGrp="1"/>
          </p:cNvSpPr>
          <p:nvPr>
            <p:ph type="ftr" sz="quarter" idx="11"/>
          </p:nvPr>
        </p:nvSpPr>
        <p:spPr/>
        <p:txBody>
          <a:bodyPr/>
          <a:lstStyle/>
          <a:p>
            <a:r>
              <a:rPr lang="en-GB" dirty="0"/>
              <a:t>Name:</a:t>
            </a:r>
          </a:p>
        </p:txBody>
      </p:sp>
      <p:sp>
        <p:nvSpPr>
          <p:cNvPr id="4" name="Slide Number Placeholder 3">
            <a:extLst>
              <a:ext uri="{FF2B5EF4-FFF2-40B4-BE49-F238E27FC236}">
                <a16:creationId xmlns:a16="http://schemas.microsoft.com/office/drawing/2014/main" id="{8531DAA6-41C8-484F-9B36-092423A8EB78}"/>
              </a:ext>
            </a:extLst>
          </p:cNvPr>
          <p:cNvSpPr>
            <a:spLocks noGrp="1"/>
          </p:cNvSpPr>
          <p:nvPr>
            <p:ph type="sldNum" sz="quarter" idx="12"/>
          </p:nvPr>
        </p:nvSpPr>
        <p:spPr/>
        <p:txBody>
          <a:bodyPr/>
          <a:lstStyle>
            <a:lvl1pPr algn="ctr">
              <a:defRPr/>
            </a:lvl1pPr>
          </a:lstStyle>
          <a:p>
            <a:r>
              <a:rPr lang="en-GB" dirty="0" err="1"/>
              <a:t>www.h-yp.co.uk</a:t>
            </a:r>
            <a:endParaRPr lang="en-GB" dirty="0"/>
          </a:p>
        </p:txBody>
      </p:sp>
    </p:spTree>
    <p:extLst>
      <p:ext uri="{BB962C8B-B14F-4D97-AF65-F5344CB8AC3E}">
        <p14:creationId xmlns:p14="http://schemas.microsoft.com/office/powerpoint/2010/main" val="4240091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D6E85-EF67-A641-BB0B-3BE8701920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D061E566-919E-7E4B-939E-BCF3E126A3E0}"/>
              </a:ext>
            </a:extLst>
          </p:cNvPr>
          <p:cNvSpPr>
            <a:spLocks noGrp="1"/>
          </p:cNvSpPr>
          <p:nvPr>
            <p:ph idx="1"/>
          </p:nvPr>
        </p:nvSpPr>
        <p:spPr>
          <a:xfrm>
            <a:off x="5181600" y="14827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a:extLst>
              <a:ext uri="{FF2B5EF4-FFF2-40B4-BE49-F238E27FC236}">
                <a16:creationId xmlns:a16="http://schemas.microsoft.com/office/drawing/2014/main" id="{8360E1DF-B6FF-F041-9127-CCD7921047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51029F-B63F-B946-8A7D-0CDDDEA6EF83}"/>
              </a:ext>
            </a:extLst>
          </p:cNvPr>
          <p:cNvSpPr>
            <a:spLocks noGrp="1"/>
          </p:cNvSpPr>
          <p:nvPr>
            <p:ph type="dt" sz="half" idx="10"/>
          </p:nvPr>
        </p:nvSpPr>
        <p:spPr/>
        <p:txBody>
          <a:bodyPr/>
          <a:lstStyle/>
          <a:p>
            <a:pPr algn="ctr"/>
            <a:r>
              <a:rPr lang="en-GB"/>
              <a:t>www.what0-18.nhs.uk</a:t>
            </a:r>
            <a:endParaRPr lang="en-GB" dirty="0"/>
          </a:p>
        </p:txBody>
      </p:sp>
      <p:sp>
        <p:nvSpPr>
          <p:cNvPr id="6" name="Footer Placeholder 5">
            <a:extLst>
              <a:ext uri="{FF2B5EF4-FFF2-40B4-BE49-F238E27FC236}">
                <a16:creationId xmlns:a16="http://schemas.microsoft.com/office/drawing/2014/main" id="{E1496598-0352-E047-85E7-02340FFE9D2F}"/>
              </a:ext>
            </a:extLst>
          </p:cNvPr>
          <p:cNvSpPr>
            <a:spLocks noGrp="1"/>
          </p:cNvSpPr>
          <p:nvPr>
            <p:ph type="ftr" sz="quarter" idx="11"/>
          </p:nvPr>
        </p:nvSpPr>
        <p:spPr/>
        <p:txBody>
          <a:bodyPr/>
          <a:lstStyle/>
          <a:p>
            <a:r>
              <a:rPr lang="en-GB" dirty="0"/>
              <a:t>Name:</a:t>
            </a:r>
          </a:p>
        </p:txBody>
      </p:sp>
      <p:sp>
        <p:nvSpPr>
          <p:cNvPr id="7" name="Slide Number Placeholder 6">
            <a:extLst>
              <a:ext uri="{FF2B5EF4-FFF2-40B4-BE49-F238E27FC236}">
                <a16:creationId xmlns:a16="http://schemas.microsoft.com/office/drawing/2014/main" id="{090BA31E-2A09-BE46-A7CC-33834A0EBCFB}"/>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275456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D79E1-AE26-2047-835A-ECAF7FED21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61C0FE-E5FA-3043-AFC3-D8D54C5C8CE6}"/>
              </a:ext>
            </a:extLst>
          </p:cNvPr>
          <p:cNvSpPr>
            <a:spLocks noGrp="1"/>
          </p:cNvSpPr>
          <p:nvPr>
            <p:ph type="pic" idx="1"/>
          </p:nvPr>
        </p:nvSpPr>
        <p:spPr>
          <a:xfrm>
            <a:off x="5181600" y="14827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dirty="0"/>
          </a:p>
        </p:txBody>
      </p:sp>
      <p:sp>
        <p:nvSpPr>
          <p:cNvPr id="4" name="Text Placeholder 3">
            <a:extLst>
              <a:ext uri="{FF2B5EF4-FFF2-40B4-BE49-F238E27FC236}">
                <a16:creationId xmlns:a16="http://schemas.microsoft.com/office/drawing/2014/main" id="{F0904059-242E-E648-A688-437D6260F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44F84A-9BC7-5148-B0BD-A015900B7CAA}"/>
              </a:ext>
            </a:extLst>
          </p:cNvPr>
          <p:cNvSpPr>
            <a:spLocks noGrp="1"/>
          </p:cNvSpPr>
          <p:nvPr>
            <p:ph type="dt" sz="half" idx="10"/>
          </p:nvPr>
        </p:nvSpPr>
        <p:spPr/>
        <p:txBody>
          <a:bodyPr/>
          <a:lstStyle/>
          <a:p>
            <a:pPr algn="ctr"/>
            <a:r>
              <a:rPr lang="en-GB"/>
              <a:t>www.what0-18.nhs.uk</a:t>
            </a:r>
            <a:endParaRPr lang="en-GB" dirty="0"/>
          </a:p>
        </p:txBody>
      </p:sp>
      <p:sp>
        <p:nvSpPr>
          <p:cNvPr id="6" name="Footer Placeholder 5">
            <a:extLst>
              <a:ext uri="{FF2B5EF4-FFF2-40B4-BE49-F238E27FC236}">
                <a16:creationId xmlns:a16="http://schemas.microsoft.com/office/drawing/2014/main" id="{444D3AC7-57DE-434A-B6F6-C04AB6BEEB0E}"/>
              </a:ext>
            </a:extLst>
          </p:cNvPr>
          <p:cNvSpPr>
            <a:spLocks noGrp="1"/>
          </p:cNvSpPr>
          <p:nvPr>
            <p:ph type="ftr" sz="quarter" idx="11"/>
          </p:nvPr>
        </p:nvSpPr>
        <p:spPr/>
        <p:txBody>
          <a:bodyPr/>
          <a:lstStyle/>
          <a:p>
            <a:r>
              <a:rPr lang="en-GB" dirty="0"/>
              <a:t>Name:</a:t>
            </a:r>
          </a:p>
        </p:txBody>
      </p:sp>
      <p:sp>
        <p:nvSpPr>
          <p:cNvPr id="7" name="Slide Number Placeholder 6">
            <a:extLst>
              <a:ext uri="{FF2B5EF4-FFF2-40B4-BE49-F238E27FC236}">
                <a16:creationId xmlns:a16="http://schemas.microsoft.com/office/drawing/2014/main" id="{B846EEC2-6A90-5741-8DF5-CDE2717D831C}"/>
              </a:ext>
            </a:extLst>
          </p:cNvPr>
          <p:cNvSpPr>
            <a:spLocks noGrp="1"/>
          </p:cNvSpPr>
          <p:nvPr>
            <p:ph type="sldNum" sz="quarter" idx="12"/>
          </p:nvPr>
        </p:nvSpPr>
        <p:spPr/>
        <p:txBody>
          <a:bodyPr/>
          <a:lstStyle/>
          <a:p>
            <a:pPr algn="ctr"/>
            <a:r>
              <a:rPr lang="en-GB" dirty="0" err="1"/>
              <a:t>www.h-yp.co.uk</a:t>
            </a:r>
            <a:endParaRPr lang="en-GB" dirty="0"/>
          </a:p>
        </p:txBody>
      </p:sp>
    </p:spTree>
    <p:extLst>
      <p:ext uri="{BB962C8B-B14F-4D97-AF65-F5344CB8AC3E}">
        <p14:creationId xmlns:p14="http://schemas.microsoft.com/office/powerpoint/2010/main" val="1178083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2843">
              <a:srgbClr val="ADC1E5"/>
            </a:gs>
            <a:gs pos="71687">
              <a:srgbClr val="AEC2E5"/>
            </a:gs>
            <a:gs pos="69375">
              <a:srgbClr val="B0C4E6"/>
            </a:gs>
            <a:gs pos="64750">
              <a:srgbClr val="B5C7E7"/>
            </a:gs>
            <a:gs pos="55500">
              <a:srgbClr val="BECEEA"/>
            </a:gs>
            <a:gs pos="37000">
              <a:srgbClr val="D1DCF0"/>
            </a:gs>
            <a:gs pos="23000">
              <a:schemeClr val="bg1"/>
            </a:gs>
            <a:gs pos="74000">
              <a:schemeClr val="accent1">
                <a:lumMod val="45000"/>
                <a:lumOff val="55000"/>
              </a:schemeClr>
            </a:gs>
            <a:gs pos="73000">
              <a:schemeClr val="accent1">
                <a:lumMod val="45000"/>
                <a:lumOff val="55000"/>
              </a:schemeClr>
            </a:gs>
            <a:gs pos="83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9DF229-2220-9A44-8010-331CB70AEFCA}"/>
              </a:ext>
            </a:extLst>
          </p:cNvPr>
          <p:cNvSpPr>
            <a:spLocks noGrp="1"/>
          </p:cNvSpPr>
          <p:nvPr>
            <p:ph type="title"/>
          </p:nvPr>
        </p:nvSpPr>
        <p:spPr>
          <a:xfrm>
            <a:off x="838200" y="365125"/>
            <a:ext cx="8606246"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9236873F-B196-3047-87E2-4EA23F721E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D191CAC1-8D25-6144-8982-CBA301DFAE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ctr"/>
            <a:r>
              <a:rPr lang="en-GB"/>
              <a:t>www.what0-18.nhs.uk</a:t>
            </a:r>
            <a:endParaRPr lang="en-GB" dirty="0"/>
          </a:p>
        </p:txBody>
      </p:sp>
      <p:sp>
        <p:nvSpPr>
          <p:cNvPr id="5" name="Footer Placeholder 4">
            <a:extLst>
              <a:ext uri="{FF2B5EF4-FFF2-40B4-BE49-F238E27FC236}">
                <a16:creationId xmlns:a16="http://schemas.microsoft.com/office/drawing/2014/main" id="{C7CCAB41-C98F-674C-86ED-77351833A0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Name:</a:t>
            </a:r>
          </a:p>
        </p:txBody>
      </p:sp>
      <p:sp>
        <p:nvSpPr>
          <p:cNvPr id="6" name="Slide Number Placeholder 5">
            <a:extLst>
              <a:ext uri="{FF2B5EF4-FFF2-40B4-BE49-F238E27FC236}">
                <a16:creationId xmlns:a16="http://schemas.microsoft.com/office/drawing/2014/main" id="{0123E9A4-4440-9A44-95F7-46669EFD07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r>
              <a:rPr lang="en-GB" dirty="0" err="1"/>
              <a:t>www.h-yp.co.uk</a:t>
            </a:r>
            <a:endParaRPr lang="en-GB" dirty="0"/>
          </a:p>
        </p:txBody>
      </p:sp>
      <p:pic>
        <p:nvPicPr>
          <p:cNvPr id="8" name="Picture 7">
            <a:extLst>
              <a:ext uri="{FF2B5EF4-FFF2-40B4-BE49-F238E27FC236}">
                <a16:creationId xmlns:a16="http://schemas.microsoft.com/office/drawing/2014/main" id="{5DF0FCEA-C2D8-AA48-B881-A828913FAFF0}"/>
              </a:ext>
            </a:extLst>
          </p:cNvPr>
          <p:cNvPicPr>
            <a:picLocks noChangeAspect="1"/>
          </p:cNvPicPr>
          <p:nvPr/>
        </p:nvPicPr>
        <p:blipFill>
          <a:blip r:embed="rId13"/>
          <a:stretch>
            <a:fillRect/>
          </a:stretch>
        </p:blipFill>
        <p:spPr>
          <a:xfrm>
            <a:off x="9551534" y="90488"/>
            <a:ext cx="2549025" cy="1372552"/>
          </a:xfrm>
          <a:prstGeom prst="rect">
            <a:avLst/>
          </a:prstGeom>
        </p:spPr>
      </p:pic>
    </p:spTree>
    <p:extLst>
      <p:ext uri="{BB962C8B-B14F-4D97-AF65-F5344CB8AC3E}">
        <p14:creationId xmlns:p14="http://schemas.microsoft.com/office/powerpoint/2010/main" val="2739313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hat0-18.nhs.uk/application/files/9615/1024/2947/CS45385_NHS_Viral_Induced_Wheeze_safety_netting_sheet_Oct_17_1.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ort.nhs.uk/Media/Guidelines/Guidelineforthemanagementofsevereasthma.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hat0-18.nhs.uk/application/files/3115/1298/6212/CS45385_NHS_Acute_Asthma_Pathway_-_Acute_Care_Nov_17.pdf"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what0-18.nhs.uk/professionals/gp-primary-care-staff/safety-netting-documents-parents/asthma-action-plan"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uhs.nhs.uk/Media/Controlleddocuments/Patientinformation/Childhealth/Croup-Patientinformation.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www.sort.nhs.uk/Media/Guidelines/Airway-obstruction-securing-the-airway-of-a-child-with-critical-upper-airway-obstruction.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David.james@uhs.nhs.uk"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alan.charters@porthosp.nhs.u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hat0-18.nhs.uk/professionals/hospital-staff/safety-netting-documents-parents/bronchioliti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hat0-18.nhs.uk/application/files/7015/1273/3330/CS45385_NHS_Bronchiolitis_Pathway_Acute_Setting_Nov_17.pdf"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F180F-DCE0-DE45-BC7C-F88C4CA0F269}"/>
              </a:ext>
            </a:extLst>
          </p:cNvPr>
          <p:cNvSpPr>
            <a:spLocks noGrp="1"/>
          </p:cNvSpPr>
          <p:nvPr>
            <p:ph type="ctrTitle"/>
          </p:nvPr>
        </p:nvSpPr>
        <p:spPr>
          <a:xfrm>
            <a:off x="468630" y="2194561"/>
            <a:ext cx="7409963" cy="2793828"/>
          </a:xfrm>
        </p:spPr>
        <p:txBody>
          <a:bodyPr>
            <a:normAutofit/>
          </a:bodyPr>
          <a:lstStyle/>
          <a:p>
            <a:pPr algn="l"/>
            <a:r>
              <a:rPr lang="en-US" sz="4000" b="1" dirty="0"/>
              <a:t>Common childhood respiratory presentations</a:t>
            </a:r>
          </a:p>
        </p:txBody>
      </p:sp>
    </p:spTree>
    <p:extLst>
      <p:ext uri="{BB962C8B-B14F-4D97-AF65-F5344CB8AC3E}">
        <p14:creationId xmlns:p14="http://schemas.microsoft.com/office/powerpoint/2010/main" val="3847776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43B1-3F70-3040-B4F4-4F37E581DAA5}"/>
              </a:ext>
            </a:extLst>
          </p:cNvPr>
          <p:cNvSpPr>
            <a:spLocks noGrp="1"/>
          </p:cNvSpPr>
          <p:nvPr>
            <p:ph type="title"/>
          </p:nvPr>
        </p:nvSpPr>
        <p:spPr>
          <a:xfrm>
            <a:off x="602100" y="317805"/>
            <a:ext cx="4270338" cy="1096331"/>
          </a:xfrm>
        </p:spPr>
        <p:txBody>
          <a:bodyPr>
            <a:normAutofit/>
          </a:bodyPr>
          <a:lstStyle/>
          <a:p>
            <a:r>
              <a:rPr lang="en-US" sz="3500" b="1" dirty="0">
                <a:solidFill>
                  <a:srgbClr val="303030"/>
                </a:solidFill>
              </a:rPr>
              <a:t>Management</a:t>
            </a:r>
          </a:p>
        </p:txBody>
      </p:sp>
      <p:sp>
        <p:nvSpPr>
          <p:cNvPr id="3" name="Content Placeholder 2">
            <a:extLst>
              <a:ext uri="{FF2B5EF4-FFF2-40B4-BE49-F238E27FC236}">
                <a16:creationId xmlns:a16="http://schemas.microsoft.com/office/drawing/2014/main" id="{FAC9005F-D62A-204B-BB36-F3FEF2CD122D}"/>
              </a:ext>
            </a:extLst>
          </p:cNvPr>
          <p:cNvSpPr>
            <a:spLocks noGrp="1"/>
          </p:cNvSpPr>
          <p:nvPr>
            <p:ph idx="1"/>
          </p:nvPr>
        </p:nvSpPr>
        <p:spPr>
          <a:xfrm>
            <a:off x="602100" y="1509426"/>
            <a:ext cx="8348457" cy="4020458"/>
          </a:xfrm>
        </p:spPr>
        <p:txBody>
          <a:bodyPr anchor="ctr">
            <a:noAutofit/>
          </a:bodyPr>
          <a:lstStyle/>
          <a:p>
            <a:pPr marL="0" indent="0">
              <a:buNone/>
            </a:pPr>
            <a:r>
              <a:rPr lang="en-US" b="1" u="sng" dirty="0"/>
              <a:t>Diagnosis:</a:t>
            </a:r>
          </a:p>
          <a:p>
            <a:pPr marL="0" indent="0">
              <a:buNone/>
            </a:pPr>
            <a:r>
              <a:rPr lang="en-US" dirty="0"/>
              <a:t>This child has </a:t>
            </a:r>
            <a:r>
              <a:rPr lang="en-US" dirty="0">
                <a:solidFill>
                  <a:srgbClr val="FFC000"/>
                </a:solidFill>
              </a:rPr>
              <a:t>MODERATE (medium risk) </a:t>
            </a:r>
            <a:r>
              <a:rPr lang="en-US" dirty="0"/>
              <a:t>viral induced wheeze</a:t>
            </a:r>
          </a:p>
          <a:p>
            <a:endParaRPr lang="en-US" dirty="0"/>
          </a:p>
          <a:p>
            <a:pPr marL="0" indent="0">
              <a:buNone/>
            </a:pPr>
            <a:r>
              <a:rPr lang="en-US" b="1" u="sng" dirty="0"/>
              <a:t>Correct treatment:</a:t>
            </a:r>
          </a:p>
          <a:p>
            <a:pPr marL="0" indent="0">
              <a:buNone/>
            </a:pPr>
            <a:r>
              <a:rPr lang="en-US" dirty="0"/>
              <a:t>Salbutamol 10 puffs</a:t>
            </a:r>
          </a:p>
          <a:p>
            <a:pPr marL="0" indent="0">
              <a:buNone/>
            </a:pPr>
            <a:r>
              <a:rPr lang="en-US" dirty="0"/>
              <a:t>Consider oral steroids if known atopy/interval symptoms</a:t>
            </a:r>
          </a:p>
          <a:p>
            <a:pPr marL="0" indent="0">
              <a:buNone/>
            </a:pPr>
            <a:r>
              <a:rPr lang="en-US" dirty="0"/>
              <a:t>Review 20-30 mins</a:t>
            </a:r>
          </a:p>
          <a:p>
            <a:pPr marL="0" indent="0">
              <a:buNone/>
            </a:pPr>
            <a:r>
              <a:rPr lang="en-US" dirty="0"/>
              <a:t>If improved allow home with </a:t>
            </a:r>
            <a:r>
              <a:rPr lang="en-US" dirty="0">
                <a:hlinkClick r:id="rId2"/>
              </a:rPr>
              <a:t>WHT written wheeze plan</a:t>
            </a:r>
            <a:endParaRPr lang="en-US" dirty="0"/>
          </a:p>
        </p:txBody>
      </p:sp>
    </p:spTree>
    <p:extLst>
      <p:ext uri="{BB962C8B-B14F-4D97-AF65-F5344CB8AC3E}">
        <p14:creationId xmlns:p14="http://schemas.microsoft.com/office/powerpoint/2010/main" val="141906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E2F9-A19A-6C4C-9114-33FB44206ACB}"/>
              </a:ext>
            </a:extLst>
          </p:cNvPr>
          <p:cNvSpPr>
            <a:spLocks noGrp="1"/>
          </p:cNvSpPr>
          <p:nvPr>
            <p:ph type="title"/>
          </p:nvPr>
        </p:nvSpPr>
        <p:spPr>
          <a:xfrm>
            <a:off x="567810" y="484657"/>
            <a:ext cx="4270338" cy="1096331"/>
          </a:xfrm>
        </p:spPr>
        <p:txBody>
          <a:bodyPr>
            <a:normAutofit/>
          </a:bodyPr>
          <a:lstStyle/>
          <a:p>
            <a:r>
              <a:rPr lang="en-US" sz="3500" b="1" dirty="0">
                <a:solidFill>
                  <a:srgbClr val="303030"/>
                </a:solidFill>
              </a:rPr>
              <a:t>Case 4</a:t>
            </a:r>
          </a:p>
        </p:txBody>
      </p:sp>
      <p:graphicFrame>
        <p:nvGraphicFramePr>
          <p:cNvPr id="8" name="Content Placeholder 5">
            <a:extLst>
              <a:ext uri="{FF2B5EF4-FFF2-40B4-BE49-F238E27FC236}">
                <a16:creationId xmlns:a16="http://schemas.microsoft.com/office/drawing/2014/main" id="{CE1A633E-C406-6549-A92E-566295D5DD86}"/>
              </a:ext>
            </a:extLst>
          </p:cNvPr>
          <p:cNvGraphicFramePr>
            <a:graphicFrameLocks noGrp="1"/>
          </p:cNvGraphicFramePr>
          <p:nvPr>
            <p:ph idx="1"/>
            <p:extLst>
              <p:ext uri="{D42A27DB-BD31-4B8C-83A1-F6EECF244321}">
                <p14:modId xmlns:p14="http://schemas.microsoft.com/office/powerpoint/2010/main" val="2449475449"/>
              </p:ext>
            </p:extLst>
          </p:nvPr>
        </p:nvGraphicFramePr>
        <p:xfrm>
          <a:off x="567810" y="2027190"/>
          <a:ext cx="7944048" cy="4050903"/>
        </p:xfrm>
        <a:graphic>
          <a:graphicData uri="http://schemas.openxmlformats.org/drawingml/2006/table">
            <a:tbl>
              <a:tblPr firstRow="1" bandRow="1">
                <a:tableStyleId>{7DF18680-E054-41AD-8BC1-D1AEF772440D}</a:tableStyleId>
              </a:tblPr>
              <a:tblGrid>
                <a:gridCol w="3972024">
                  <a:extLst>
                    <a:ext uri="{9D8B030D-6E8A-4147-A177-3AD203B41FA5}">
                      <a16:colId xmlns:a16="http://schemas.microsoft.com/office/drawing/2014/main" val="944189712"/>
                    </a:ext>
                  </a:extLst>
                </a:gridCol>
                <a:gridCol w="3972024">
                  <a:extLst>
                    <a:ext uri="{9D8B030D-6E8A-4147-A177-3AD203B41FA5}">
                      <a16:colId xmlns:a16="http://schemas.microsoft.com/office/drawing/2014/main" val="2240380478"/>
                    </a:ext>
                  </a:extLst>
                </a:gridCol>
              </a:tblGrid>
              <a:tr h="386797">
                <a:tc>
                  <a:txBody>
                    <a:bodyPr/>
                    <a:lstStyle/>
                    <a:p>
                      <a:r>
                        <a:rPr lang="en-US" sz="2400" dirty="0"/>
                        <a:t>History (999 PRE-ALERT)</a:t>
                      </a:r>
                    </a:p>
                  </a:txBody>
                  <a:tcPr/>
                </a:tc>
                <a:tc>
                  <a:txBody>
                    <a:bodyPr/>
                    <a:lstStyle/>
                    <a:p>
                      <a:r>
                        <a:rPr lang="en-US" sz="2400" dirty="0"/>
                        <a:t>Examination (On arrival)</a:t>
                      </a:r>
                    </a:p>
                  </a:txBody>
                  <a:tcPr/>
                </a:tc>
                <a:extLst>
                  <a:ext uri="{0D108BD9-81ED-4DB2-BD59-A6C34878D82A}">
                    <a16:rowId xmlns:a16="http://schemas.microsoft.com/office/drawing/2014/main" val="1530437528"/>
                  </a:ext>
                </a:extLst>
              </a:tr>
              <a:tr h="364646">
                <a:tc>
                  <a:txBody>
                    <a:bodyPr/>
                    <a:lstStyle/>
                    <a:p>
                      <a:r>
                        <a:rPr lang="en-US" sz="2400" dirty="0"/>
                        <a:t>7 year girl (Nevaeh)</a:t>
                      </a:r>
                    </a:p>
                  </a:txBody>
                  <a:tcPr/>
                </a:tc>
                <a:tc>
                  <a:txBody>
                    <a:bodyPr/>
                    <a:lstStyle/>
                    <a:p>
                      <a:r>
                        <a:rPr lang="en-US" sz="2400" dirty="0"/>
                        <a:t>Alert. Unable to talk</a:t>
                      </a:r>
                    </a:p>
                  </a:txBody>
                  <a:tcPr/>
                </a:tc>
                <a:extLst>
                  <a:ext uri="{0D108BD9-81ED-4DB2-BD59-A6C34878D82A}">
                    <a16:rowId xmlns:a16="http://schemas.microsoft.com/office/drawing/2014/main" val="3875370198"/>
                  </a:ext>
                </a:extLst>
              </a:tr>
              <a:tr h="667623">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Sudden onset breathing difficulty</a:t>
                      </a:r>
                    </a:p>
                  </a:txBody>
                  <a:tcPr/>
                </a:tc>
                <a:tc>
                  <a:txBody>
                    <a:bodyPr/>
                    <a:lstStyle/>
                    <a:p>
                      <a:r>
                        <a:rPr lang="en-US" sz="2400" dirty="0"/>
                        <a:t>HR 140</a:t>
                      </a:r>
                    </a:p>
                  </a:txBody>
                  <a:tcPr/>
                </a:tc>
                <a:extLst>
                  <a:ext uri="{0D108BD9-81ED-4DB2-BD59-A6C34878D82A}">
                    <a16:rowId xmlns:a16="http://schemas.microsoft.com/office/drawing/2014/main" val="1121890838"/>
                  </a:ext>
                </a:extLst>
              </a:tr>
              <a:tr h="667623">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Known asthmatic</a:t>
                      </a:r>
                    </a:p>
                    <a:p>
                      <a:endParaRPr lang="en-US" sz="2400" dirty="0"/>
                    </a:p>
                  </a:txBody>
                  <a:tcPr/>
                </a:tc>
                <a:tc>
                  <a:txBody>
                    <a:bodyPr/>
                    <a:lstStyle/>
                    <a:p>
                      <a:r>
                        <a:rPr lang="en-US" sz="2400" dirty="0"/>
                        <a:t>RR 40. Severe accessory muscle use</a:t>
                      </a:r>
                    </a:p>
                  </a:txBody>
                  <a:tcPr/>
                </a:tc>
                <a:extLst>
                  <a:ext uri="{0D108BD9-81ED-4DB2-BD59-A6C34878D82A}">
                    <a16:rowId xmlns:a16="http://schemas.microsoft.com/office/drawing/2014/main" val="247763222"/>
                  </a:ext>
                </a:extLst>
              </a:tr>
              <a:tr h="667623">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Working really hard</a:t>
                      </a:r>
                    </a:p>
                  </a:txBody>
                  <a:tcPr/>
                </a:tc>
                <a:tc>
                  <a:txBody>
                    <a:bodyPr/>
                    <a:lstStyle/>
                    <a:p>
                      <a:r>
                        <a:rPr lang="en-US" sz="2400" dirty="0" err="1"/>
                        <a:t>Sats</a:t>
                      </a:r>
                      <a:r>
                        <a:rPr lang="en-US" sz="2400" dirty="0"/>
                        <a:t> 91% (air) – 95% (15L O2)</a:t>
                      </a:r>
                    </a:p>
                  </a:txBody>
                  <a:tcPr/>
                </a:tc>
                <a:extLst>
                  <a:ext uri="{0D108BD9-81ED-4DB2-BD59-A6C34878D82A}">
                    <a16:rowId xmlns:a16="http://schemas.microsoft.com/office/drawing/2014/main" val="2695684252"/>
                  </a:ext>
                </a:extLst>
              </a:tr>
              <a:tr h="667623">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err="1"/>
                        <a:t>Sats</a:t>
                      </a:r>
                      <a:r>
                        <a:rPr lang="en-US" sz="2400" dirty="0"/>
                        <a:t> 90</a:t>
                      </a:r>
                    </a:p>
                  </a:txBody>
                  <a:tcPr/>
                </a:tc>
                <a:tc>
                  <a:txBody>
                    <a:bodyPr/>
                    <a:lstStyle/>
                    <a:p>
                      <a:r>
                        <a:rPr lang="en-US" sz="2400" dirty="0"/>
                        <a:t>Poor air entry. Bilateral scattered wheeze</a:t>
                      </a:r>
                    </a:p>
                  </a:txBody>
                  <a:tcPr/>
                </a:tc>
                <a:extLst>
                  <a:ext uri="{0D108BD9-81ED-4DB2-BD59-A6C34878D82A}">
                    <a16:rowId xmlns:a16="http://schemas.microsoft.com/office/drawing/2014/main" val="2702310516"/>
                  </a:ext>
                </a:extLst>
              </a:tr>
            </a:tbl>
          </a:graphicData>
        </a:graphic>
      </p:graphicFrame>
    </p:spTree>
    <p:extLst>
      <p:ext uri="{BB962C8B-B14F-4D97-AF65-F5344CB8AC3E}">
        <p14:creationId xmlns:p14="http://schemas.microsoft.com/office/powerpoint/2010/main" val="315631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43B1-3F70-3040-B4F4-4F37E581DAA5}"/>
              </a:ext>
            </a:extLst>
          </p:cNvPr>
          <p:cNvSpPr>
            <a:spLocks noGrp="1"/>
          </p:cNvSpPr>
          <p:nvPr>
            <p:ph type="title"/>
          </p:nvPr>
        </p:nvSpPr>
        <p:spPr>
          <a:xfrm>
            <a:off x="469609" y="192075"/>
            <a:ext cx="4270338" cy="1096331"/>
          </a:xfrm>
        </p:spPr>
        <p:txBody>
          <a:bodyPr>
            <a:normAutofit/>
          </a:bodyPr>
          <a:lstStyle/>
          <a:p>
            <a:r>
              <a:rPr lang="en-US" sz="3500" b="1" dirty="0">
                <a:solidFill>
                  <a:srgbClr val="303030"/>
                </a:solidFill>
              </a:rPr>
              <a:t>Management</a:t>
            </a:r>
          </a:p>
        </p:txBody>
      </p:sp>
      <p:sp>
        <p:nvSpPr>
          <p:cNvPr id="3" name="Content Placeholder 2">
            <a:extLst>
              <a:ext uri="{FF2B5EF4-FFF2-40B4-BE49-F238E27FC236}">
                <a16:creationId xmlns:a16="http://schemas.microsoft.com/office/drawing/2014/main" id="{FAC9005F-D62A-204B-BB36-F3FEF2CD122D}"/>
              </a:ext>
            </a:extLst>
          </p:cNvPr>
          <p:cNvSpPr>
            <a:spLocks noGrp="1"/>
          </p:cNvSpPr>
          <p:nvPr>
            <p:ph idx="1"/>
          </p:nvPr>
        </p:nvSpPr>
        <p:spPr>
          <a:xfrm>
            <a:off x="469609" y="1785841"/>
            <a:ext cx="11117554" cy="4020458"/>
          </a:xfrm>
        </p:spPr>
        <p:txBody>
          <a:bodyPr anchor="ctr">
            <a:noAutofit/>
          </a:bodyPr>
          <a:lstStyle/>
          <a:p>
            <a:pPr marL="0" indent="0">
              <a:buNone/>
            </a:pPr>
            <a:r>
              <a:rPr lang="en-US" sz="2400" b="1" u="sng" dirty="0"/>
              <a:t>Diagnosis:</a:t>
            </a:r>
          </a:p>
          <a:p>
            <a:pPr marL="0" indent="0">
              <a:buNone/>
            </a:pPr>
            <a:r>
              <a:rPr lang="en-US" sz="2400" dirty="0"/>
              <a:t>This child has a </a:t>
            </a:r>
            <a:r>
              <a:rPr lang="en-US" sz="2400" dirty="0">
                <a:solidFill>
                  <a:srgbClr val="FF0000"/>
                </a:solidFill>
              </a:rPr>
              <a:t>SEVERE (high risk) </a:t>
            </a:r>
            <a:r>
              <a:rPr lang="en-US" sz="2400" dirty="0"/>
              <a:t>asthma attack</a:t>
            </a:r>
          </a:p>
          <a:p>
            <a:endParaRPr lang="en-US" sz="2400" dirty="0"/>
          </a:p>
          <a:p>
            <a:pPr marL="0" indent="0">
              <a:buNone/>
            </a:pPr>
            <a:r>
              <a:rPr lang="en-US" sz="2400" b="1" u="sng" dirty="0"/>
              <a:t>Correct treatment:</a:t>
            </a:r>
          </a:p>
          <a:p>
            <a:r>
              <a:rPr lang="en-US" sz="2400" dirty="0"/>
              <a:t>Receive in/move to resus</a:t>
            </a:r>
          </a:p>
          <a:p>
            <a:r>
              <a:rPr lang="en-US" sz="2400" dirty="0"/>
              <a:t>High Flow O2 – 15L Non rebreathe mask</a:t>
            </a:r>
          </a:p>
          <a:p>
            <a:r>
              <a:rPr lang="en-US" sz="2400" dirty="0"/>
              <a:t>Call paediatrics and consider 2222 call if tiring</a:t>
            </a:r>
          </a:p>
          <a:p>
            <a:r>
              <a:rPr lang="en-US" sz="2400" dirty="0"/>
              <a:t>Back to back nebulized salbutamol and ipratropium bromide</a:t>
            </a:r>
          </a:p>
          <a:p>
            <a:r>
              <a:rPr lang="en-US" sz="2400" dirty="0"/>
              <a:t>Oral </a:t>
            </a:r>
            <a:r>
              <a:rPr lang="en-US" sz="2400" dirty="0" err="1"/>
              <a:t>pred</a:t>
            </a:r>
            <a:r>
              <a:rPr lang="en-US" sz="2400" dirty="0"/>
              <a:t> or IV Hydrocortisone if not able to tolerate</a:t>
            </a:r>
          </a:p>
          <a:p>
            <a:r>
              <a:rPr lang="en-US" sz="2400" dirty="0"/>
              <a:t>IV access with IV bronchodilators as required (Magnesium now first line)</a:t>
            </a:r>
          </a:p>
          <a:p>
            <a:r>
              <a:rPr lang="en-US" sz="2400" dirty="0"/>
              <a:t>Print and follow </a:t>
            </a:r>
            <a:r>
              <a:rPr lang="en-US" sz="2400" dirty="0">
                <a:hlinkClick r:id="rId3"/>
              </a:rPr>
              <a:t>SORT guideline</a:t>
            </a:r>
            <a:endParaRPr lang="en-US" sz="2400" dirty="0"/>
          </a:p>
        </p:txBody>
      </p:sp>
    </p:spTree>
    <p:extLst>
      <p:ext uri="{BB962C8B-B14F-4D97-AF65-F5344CB8AC3E}">
        <p14:creationId xmlns:p14="http://schemas.microsoft.com/office/powerpoint/2010/main" val="1836481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9EB61F-3291-144E-AB8E-FE615B172111}"/>
              </a:ext>
            </a:extLst>
          </p:cNvPr>
          <p:cNvSpPr>
            <a:spLocks noGrp="1"/>
          </p:cNvSpPr>
          <p:nvPr>
            <p:ph type="ctrTitle"/>
          </p:nvPr>
        </p:nvSpPr>
        <p:spPr/>
        <p:txBody>
          <a:bodyPr/>
          <a:lstStyle/>
          <a:p>
            <a:r>
              <a:rPr lang="en-US" dirty="0"/>
              <a:t>Navigate to </a:t>
            </a:r>
            <a:br>
              <a:rPr lang="en-US" dirty="0"/>
            </a:br>
            <a:r>
              <a:rPr lang="en-US" dirty="0">
                <a:hlinkClick r:id="rId3"/>
              </a:rPr>
              <a:t>WHT Wheeze Pathway</a:t>
            </a:r>
            <a:endParaRPr lang="en-US" dirty="0"/>
          </a:p>
        </p:txBody>
      </p:sp>
      <p:sp>
        <p:nvSpPr>
          <p:cNvPr id="7" name="Subtitle 6">
            <a:extLst>
              <a:ext uri="{FF2B5EF4-FFF2-40B4-BE49-F238E27FC236}">
                <a16:creationId xmlns:a16="http://schemas.microsoft.com/office/drawing/2014/main" id="{35A123B0-EFD2-A44F-B47A-3CCAD78ECDD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42733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D463-9317-1C4E-A7F6-37E8342C4A0C}"/>
              </a:ext>
            </a:extLst>
          </p:cNvPr>
          <p:cNvSpPr>
            <a:spLocks noGrp="1"/>
          </p:cNvSpPr>
          <p:nvPr>
            <p:ph type="title"/>
          </p:nvPr>
        </p:nvSpPr>
        <p:spPr>
          <a:xfrm>
            <a:off x="579240" y="283515"/>
            <a:ext cx="4270338" cy="1096331"/>
          </a:xfrm>
        </p:spPr>
        <p:txBody>
          <a:bodyPr>
            <a:normAutofit/>
          </a:bodyPr>
          <a:lstStyle/>
          <a:p>
            <a:r>
              <a:rPr lang="en-US" sz="3500" b="1" dirty="0">
                <a:solidFill>
                  <a:srgbClr val="303030"/>
                </a:solidFill>
              </a:rPr>
              <a:t>The grey area</a:t>
            </a:r>
          </a:p>
        </p:txBody>
      </p:sp>
      <p:sp>
        <p:nvSpPr>
          <p:cNvPr id="3" name="Content Placeholder 2">
            <a:extLst>
              <a:ext uri="{FF2B5EF4-FFF2-40B4-BE49-F238E27FC236}">
                <a16:creationId xmlns:a16="http://schemas.microsoft.com/office/drawing/2014/main" id="{07BE516A-713F-0D46-8E2B-AF2666BB024E}"/>
              </a:ext>
            </a:extLst>
          </p:cNvPr>
          <p:cNvSpPr>
            <a:spLocks noGrp="1"/>
          </p:cNvSpPr>
          <p:nvPr>
            <p:ph idx="1"/>
          </p:nvPr>
        </p:nvSpPr>
        <p:spPr>
          <a:xfrm>
            <a:off x="579240" y="1379846"/>
            <a:ext cx="8222727" cy="4020458"/>
          </a:xfrm>
        </p:spPr>
        <p:txBody>
          <a:bodyPr anchor="ctr">
            <a:normAutofit/>
          </a:bodyPr>
          <a:lstStyle/>
          <a:p>
            <a:r>
              <a:rPr lang="en-US" dirty="0"/>
              <a:t>Those between 9-18 months may present with a mixture of crackles and wheeze</a:t>
            </a:r>
          </a:p>
          <a:p>
            <a:r>
              <a:rPr lang="en-US" dirty="0"/>
              <a:t>Prolonged expiratory phase useful in looking for signs of bronchoconstriction</a:t>
            </a:r>
          </a:p>
          <a:p>
            <a:r>
              <a:rPr lang="en-US" dirty="0"/>
              <a:t>Consider trial of bronchodilator with review to see effect</a:t>
            </a:r>
          </a:p>
        </p:txBody>
      </p:sp>
    </p:spTree>
    <p:extLst>
      <p:ext uri="{BB962C8B-B14F-4D97-AF65-F5344CB8AC3E}">
        <p14:creationId xmlns:p14="http://schemas.microsoft.com/office/powerpoint/2010/main" val="199662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D463-9317-1C4E-A7F6-37E8342C4A0C}"/>
              </a:ext>
            </a:extLst>
          </p:cNvPr>
          <p:cNvSpPr>
            <a:spLocks noGrp="1"/>
          </p:cNvSpPr>
          <p:nvPr>
            <p:ph type="title"/>
          </p:nvPr>
        </p:nvSpPr>
        <p:spPr>
          <a:xfrm>
            <a:off x="602100" y="317805"/>
            <a:ext cx="5375790" cy="1096331"/>
          </a:xfrm>
        </p:spPr>
        <p:txBody>
          <a:bodyPr>
            <a:normAutofit/>
          </a:bodyPr>
          <a:lstStyle/>
          <a:p>
            <a:r>
              <a:rPr lang="en-US" sz="3500" b="1" dirty="0">
                <a:solidFill>
                  <a:srgbClr val="303030"/>
                </a:solidFill>
              </a:rPr>
              <a:t>Choosing the right spacer</a:t>
            </a:r>
          </a:p>
        </p:txBody>
      </p:sp>
      <p:graphicFrame>
        <p:nvGraphicFramePr>
          <p:cNvPr id="12" name="object 2">
            <a:extLst>
              <a:ext uri="{FF2B5EF4-FFF2-40B4-BE49-F238E27FC236}">
                <a16:creationId xmlns:a16="http://schemas.microsoft.com/office/drawing/2014/main" id="{7CFDEACF-D4CB-2545-BECC-2E6682AD4C20}"/>
              </a:ext>
            </a:extLst>
          </p:cNvPr>
          <p:cNvGraphicFramePr>
            <a:graphicFrameLocks noGrp="1"/>
          </p:cNvGraphicFramePr>
          <p:nvPr>
            <p:extLst>
              <p:ext uri="{D42A27DB-BD31-4B8C-83A1-F6EECF244321}">
                <p14:modId xmlns:p14="http://schemas.microsoft.com/office/powerpoint/2010/main" val="3841941834"/>
              </p:ext>
            </p:extLst>
          </p:nvPr>
        </p:nvGraphicFramePr>
        <p:xfrm>
          <a:off x="602100" y="1634201"/>
          <a:ext cx="8642350" cy="4947264"/>
        </p:xfrm>
        <a:graphic>
          <a:graphicData uri="http://schemas.openxmlformats.org/drawingml/2006/table">
            <a:tbl>
              <a:tblPr firstRow="1" bandRow="1">
                <a:tableStyleId>{2D5ABB26-0587-4C30-8999-92F81FD0307C}</a:tableStyleId>
              </a:tblPr>
              <a:tblGrid>
                <a:gridCol w="3529076">
                  <a:extLst>
                    <a:ext uri="{9D8B030D-6E8A-4147-A177-3AD203B41FA5}">
                      <a16:colId xmlns:a16="http://schemas.microsoft.com/office/drawing/2014/main" val="20000"/>
                    </a:ext>
                  </a:extLst>
                </a:gridCol>
                <a:gridCol w="1512824">
                  <a:extLst>
                    <a:ext uri="{9D8B030D-6E8A-4147-A177-3AD203B41FA5}">
                      <a16:colId xmlns:a16="http://schemas.microsoft.com/office/drawing/2014/main" val="20001"/>
                    </a:ext>
                  </a:extLst>
                </a:gridCol>
                <a:gridCol w="1438275">
                  <a:extLst>
                    <a:ext uri="{9D8B030D-6E8A-4147-A177-3AD203B41FA5}">
                      <a16:colId xmlns:a16="http://schemas.microsoft.com/office/drawing/2014/main" val="20002"/>
                    </a:ext>
                  </a:extLst>
                </a:gridCol>
                <a:gridCol w="2162175">
                  <a:extLst>
                    <a:ext uri="{9D8B030D-6E8A-4147-A177-3AD203B41FA5}">
                      <a16:colId xmlns:a16="http://schemas.microsoft.com/office/drawing/2014/main" val="20003"/>
                    </a:ext>
                  </a:extLst>
                </a:gridCol>
              </a:tblGrid>
              <a:tr h="811825">
                <a:tc>
                  <a:txBody>
                    <a:bodyPr/>
                    <a:lstStyle/>
                    <a:p>
                      <a:pPr>
                        <a:lnSpc>
                          <a:spcPct val="100000"/>
                        </a:lnSpc>
                        <a:spcBef>
                          <a:spcPts val="40"/>
                        </a:spcBef>
                      </a:pPr>
                      <a:endParaRPr sz="2150">
                        <a:latin typeface="Times New Roman"/>
                        <a:cs typeface="Times New Roman"/>
                      </a:endParaRPr>
                    </a:p>
                    <a:p>
                      <a:pPr marR="1270" algn="ctr">
                        <a:lnSpc>
                          <a:spcPct val="100000"/>
                        </a:lnSpc>
                      </a:pPr>
                      <a:r>
                        <a:rPr sz="1600" b="1" spc="-10" dirty="0">
                          <a:latin typeface="Arial"/>
                          <a:cs typeface="Arial"/>
                        </a:rPr>
                        <a:t>Device</a:t>
                      </a:r>
                      <a:endParaRPr sz="16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nSpc>
                          <a:spcPct val="100000"/>
                        </a:lnSpc>
                        <a:spcBef>
                          <a:spcPts val="40"/>
                        </a:spcBef>
                      </a:pPr>
                      <a:endParaRPr sz="2150" dirty="0">
                        <a:latin typeface="Times New Roman"/>
                        <a:cs typeface="Times New Roman"/>
                      </a:endParaRPr>
                    </a:p>
                    <a:p>
                      <a:pPr algn="ctr">
                        <a:lnSpc>
                          <a:spcPct val="100000"/>
                        </a:lnSpc>
                      </a:pPr>
                      <a:r>
                        <a:rPr sz="1600" b="1" spc="-15" dirty="0">
                          <a:latin typeface="Arial"/>
                          <a:cs typeface="Arial"/>
                        </a:rPr>
                        <a:t>Approx</a:t>
                      </a:r>
                      <a:r>
                        <a:rPr sz="1600" b="1" spc="-90" dirty="0">
                          <a:latin typeface="Arial"/>
                          <a:cs typeface="Arial"/>
                        </a:rPr>
                        <a:t> </a:t>
                      </a:r>
                      <a:r>
                        <a:rPr sz="1600" b="1" spc="-20" dirty="0">
                          <a:latin typeface="Arial"/>
                          <a:cs typeface="Arial"/>
                        </a:rPr>
                        <a:t>Age</a:t>
                      </a:r>
                      <a:endParaRPr sz="1600" dirty="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nSpc>
                          <a:spcPct val="100000"/>
                        </a:lnSpc>
                        <a:spcBef>
                          <a:spcPts val="40"/>
                        </a:spcBef>
                      </a:pPr>
                      <a:endParaRPr sz="2150">
                        <a:latin typeface="Times New Roman"/>
                        <a:cs typeface="Times New Roman"/>
                      </a:endParaRPr>
                    </a:p>
                    <a:p>
                      <a:pPr marL="240029" marR="231775" indent="237490">
                        <a:lnSpc>
                          <a:spcPct val="100000"/>
                        </a:lnSpc>
                      </a:pPr>
                      <a:r>
                        <a:rPr sz="1600" b="1" spc="-10" dirty="0">
                          <a:latin typeface="Arial"/>
                          <a:cs typeface="Arial"/>
                        </a:rPr>
                        <a:t>Tidal  </a:t>
                      </a:r>
                      <a:r>
                        <a:rPr sz="1600" b="1" dirty="0">
                          <a:latin typeface="Arial"/>
                          <a:cs typeface="Arial"/>
                        </a:rPr>
                        <a:t>Breathi</a:t>
                      </a:r>
                      <a:r>
                        <a:rPr sz="1600" b="1" spc="-5" dirty="0">
                          <a:latin typeface="Arial"/>
                          <a:cs typeface="Arial"/>
                        </a:rPr>
                        <a:t>n</a:t>
                      </a:r>
                      <a:r>
                        <a:rPr sz="1600" b="1" dirty="0">
                          <a:latin typeface="Arial"/>
                          <a:cs typeface="Arial"/>
                        </a:rPr>
                        <a:t>g</a:t>
                      </a:r>
                      <a:endParaRPr sz="16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nSpc>
                          <a:spcPct val="100000"/>
                        </a:lnSpc>
                        <a:spcBef>
                          <a:spcPts val="40"/>
                        </a:spcBef>
                      </a:pPr>
                      <a:endParaRPr sz="2150">
                        <a:latin typeface="Times New Roman"/>
                        <a:cs typeface="Times New Roman"/>
                      </a:endParaRPr>
                    </a:p>
                    <a:p>
                      <a:pPr marL="9525" algn="ctr">
                        <a:lnSpc>
                          <a:spcPct val="100000"/>
                        </a:lnSpc>
                      </a:pPr>
                      <a:r>
                        <a:rPr sz="1600" b="1" spc="-10" dirty="0">
                          <a:latin typeface="Arial"/>
                          <a:cs typeface="Arial"/>
                        </a:rPr>
                        <a:t>Tips</a:t>
                      </a:r>
                      <a:endParaRPr sz="16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993611">
                <a:tc>
                  <a:txBody>
                    <a:bodyPr/>
                    <a:lstStyle/>
                    <a:p>
                      <a:pPr marL="76835" marR="1593215">
                        <a:lnSpc>
                          <a:spcPts val="2300"/>
                        </a:lnSpc>
                        <a:spcBef>
                          <a:spcPts val="35"/>
                        </a:spcBef>
                      </a:pPr>
                      <a:r>
                        <a:rPr sz="1600" b="1" spc="-5" dirty="0">
                          <a:solidFill>
                            <a:srgbClr val="FFC000"/>
                          </a:solidFill>
                          <a:latin typeface="Arial"/>
                          <a:cs typeface="Arial"/>
                        </a:rPr>
                        <a:t>Infant ‘Aerochamber  </a:t>
                      </a:r>
                      <a:r>
                        <a:rPr sz="1600" b="1" spc="-5" dirty="0" err="1">
                          <a:solidFill>
                            <a:srgbClr val="FFC000"/>
                          </a:solidFill>
                          <a:latin typeface="Arial"/>
                          <a:cs typeface="Arial"/>
                        </a:rPr>
                        <a:t>plus’</a:t>
                      </a:r>
                      <a:r>
                        <a:rPr lang="en-GB" sz="1600" b="1" spc="-5" dirty="0">
                          <a:solidFill>
                            <a:srgbClr val="FFC000"/>
                          </a:solidFill>
                          <a:latin typeface="Arial"/>
                          <a:cs typeface="Arial"/>
                        </a:rPr>
                        <a:t> (ORANGE)</a:t>
                      </a:r>
                      <a:endParaRPr sz="1600" b="1" dirty="0">
                        <a:solidFill>
                          <a:srgbClr val="FFC000"/>
                        </a:solidFill>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75"/>
                        </a:spcBef>
                      </a:pPr>
                      <a:r>
                        <a:rPr lang="en-GB" sz="1600" spc="-5" dirty="0">
                          <a:latin typeface="Arial"/>
                          <a:cs typeface="Arial"/>
                        </a:rPr>
                        <a:t>&lt;12m</a:t>
                      </a:r>
                      <a:endParaRPr sz="1600" dirty="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80"/>
                        </a:spcBef>
                      </a:pPr>
                      <a:r>
                        <a:rPr sz="4800" dirty="0">
                          <a:latin typeface="Wingdings"/>
                          <a:cs typeface="Wingdings"/>
                        </a:rPr>
                        <a:t></a:t>
                      </a:r>
                      <a:endParaRPr sz="4800">
                        <a:latin typeface="Wingdings"/>
                        <a:cs typeface="Wingdings"/>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marR="196215">
                        <a:lnSpc>
                          <a:spcPct val="100000"/>
                        </a:lnSpc>
                        <a:spcBef>
                          <a:spcPts val="275"/>
                        </a:spcBef>
                      </a:pPr>
                      <a:r>
                        <a:rPr sz="1600" spc="-5" dirty="0">
                          <a:latin typeface="Arial"/>
                          <a:cs typeface="Arial"/>
                        </a:rPr>
                        <a:t>Mask very rigid, not  </a:t>
                      </a:r>
                      <a:r>
                        <a:rPr sz="1600" spc="-10" dirty="0">
                          <a:latin typeface="Arial"/>
                          <a:cs typeface="Arial"/>
                        </a:rPr>
                        <a:t>always </a:t>
                      </a:r>
                      <a:r>
                        <a:rPr sz="1600" spc="-5" dirty="0">
                          <a:latin typeface="Arial"/>
                          <a:cs typeface="Arial"/>
                        </a:rPr>
                        <a:t>tolerated,  switch to </a:t>
                      </a:r>
                      <a:r>
                        <a:rPr sz="1600" spc="-10" dirty="0">
                          <a:latin typeface="Arial"/>
                          <a:cs typeface="Arial"/>
                        </a:rPr>
                        <a:t>yell</a:t>
                      </a:r>
                      <a:r>
                        <a:rPr lang="en-GB" sz="1600" spc="-10" dirty="0">
                          <a:latin typeface="Arial"/>
                          <a:cs typeface="Arial"/>
                        </a:rPr>
                        <a:t>ow</a:t>
                      </a:r>
                      <a:r>
                        <a:rPr sz="1600" spc="-10" dirty="0">
                          <a:latin typeface="Arial"/>
                          <a:cs typeface="Arial"/>
                        </a:rPr>
                        <a:t> </a:t>
                      </a:r>
                      <a:r>
                        <a:rPr sz="1600" spc="-5" dirty="0">
                          <a:latin typeface="Arial"/>
                          <a:cs typeface="Arial"/>
                        </a:rPr>
                        <a:t>if mask </a:t>
                      </a:r>
                      <a:r>
                        <a:rPr sz="1600" spc="-10" dirty="0">
                          <a:latin typeface="Arial"/>
                          <a:cs typeface="Arial"/>
                        </a:rPr>
                        <a:t>will</a:t>
                      </a:r>
                      <a:r>
                        <a:rPr sz="1600" spc="-80" dirty="0">
                          <a:latin typeface="Arial"/>
                          <a:cs typeface="Arial"/>
                        </a:rPr>
                        <a:t> </a:t>
                      </a:r>
                      <a:r>
                        <a:rPr sz="1600" spc="-5" dirty="0">
                          <a:latin typeface="Arial"/>
                          <a:cs typeface="Arial"/>
                        </a:rPr>
                        <a:t>fit</a:t>
                      </a:r>
                      <a:endParaRPr sz="1600" dirty="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924067">
                <a:tc>
                  <a:txBody>
                    <a:bodyPr/>
                    <a:lstStyle/>
                    <a:p>
                      <a:pPr marL="76835" marR="1642110">
                        <a:lnSpc>
                          <a:spcPts val="2300"/>
                        </a:lnSpc>
                        <a:spcBef>
                          <a:spcPts val="35"/>
                        </a:spcBef>
                      </a:pPr>
                      <a:r>
                        <a:rPr sz="1600" b="1" spc="-5" dirty="0">
                          <a:solidFill>
                            <a:srgbClr val="FFFF00"/>
                          </a:solidFill>
                          <a:latin typeface="Arial"/>
                          <a:cs typeface="Arial"/>
                        </a:rPr>
                        <a:t>Child</a:t>
                      </a:r>
                      <a:r>
                        <a:rPr sz="1600" b="1" spc="-60" dirty="0">
                          <a:solidFill>
                            <a:srgbClr val="FFFF00"/>
                          </a:solidFill>
                          <a:latin typeface="Arial"/>
                          <a:cs typeface="Arial"/>
                        </a:rPr>
                        <a:t> </a:t>
                      </a:r>
                      <a:r>
                        <a:rPr sz="1600" b="1" spc="-5" dirty="0">
                          <a:solidFill>
                            <a:srgbClr val="FFFF00"/>
                          </a:solidFill>
                          <a:latin typeface="Arial"/>
                          <a:cs typeface="Arial"/>
                        </a:rPr>
                        <a:t>’Aerochamber  </a:t>
                      </a:r>
                      <a:r>
                        <a:rPr sz="1600" b="1" spc="-5" dirty="0" err="1">
                          <a:solidFill>
                            <a:srgbClr val="FFFF00"/>
                          </a:solidFill>
                          <a:latin typeface="Arial"/>
                          <a:cs typeface="Arial"/>
                        </a:rPr>
                        <a:t>plus’</a:t>
                      </a:r>
                      <a:r>
                        <a:rPr lang="en-GB" sz="1600" b="1" spc="-5" dirty="0">
                          <a:solidFill>
                            <a:srgbClr val="FFFF00"/>
                          </a:solidFill>
                          <a:latin typeface="Arial"/>
                          <a:cs typeface="Arial"/>
                        </a:rPr>
                        <a:t>(YELLOW)</a:t>
                      </a:r>
                      <a:endParaRPr sz="1600" b="1" dirty="0">
                        <a:solidFill>
                          <a:srgbClr val="FFFF00"/>
                        </a:solidFill>
                        <a:latin typeface="Arial"/>
                        <a:cs typeface="Arial"/>
                      </a:endParaRPr>
                    </a:p>
                  </a:txBody>
                  <a:tcPr marL="0" marR="0" marT="0" marB="0">
                    <a:lnL w="28575">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algn="ctr">
                        <a:lnSpc>
                          <a:spcPct val="100000"/>
                        </a:lnSpc>
                        <a:spcBef>
                          <a:spcPts val="275"/>
                        </a:spcBef>
                      </a:pPr>
                      <a:r>
                        <a:rPr lang="en-GB" sz="1600" spc="-5" dirty="0">
                          <a:latin typeface="Arial"/>
                          <a:cs typeface="Arial"/>
                        </a:rPr>
                        <a:t>1-5y</a:t>
                      </a:r>
                      <a:endParaRPr sz="1600" dirty="0">
                        <a:latin typeface="Arial"/>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635" algn="ctr">
                        <a:lnSpc>
                          <a:spcPct val="100000"/>
                        </a:lnSpc>
                        <a:spcBef>
                          <a:spcPts val="180"/>
                        </a:spcBef>
                      </a:pPr>
                      <a:r>
                        <a:rPr sz="4800" dirty="0">
                          <a:latin typeface="Wingdings"/>
                          <a:cs typeface="Wingdings"/>
                        </a:rPr>
                        <a:t></a:t>
                      </a:r>
                      <a:endParaRPr sz="4800">
                        <a:latin typeface="Wingdings"/>
                        <a:cs typeface="Wingdings"/>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85725" marR="183515">
                        <a:lnSpc>
                          <a:spcPct val="100000"/>
                        </a:lnSpc>
                        <a:spcBef>
                          <a:spcPts val="275"/>
                        </a:spcBef>
                      </a:pPr>
                      <a:r>
                        <a:rPr sz="1600" spc="-5" dirty="0">
                          <a:latin typeface="Arial"/>
                          <a:cs typeface="Arial"/>
                        </a:rPr>
                        <a:t>Soft mask helps kids  tolerate it</a:t>
                      </a:r>
                      <a:r>
                        <a:rPr sz="1600" spc="-45" dirty="0">
                          <a:latin typeface="Arial"/>
                          <a:cs typeface="Arial"/>
                        </a:rPr>
                        <a:t> </a:t>
                      </a:r>
                      <a:r>
                        <a:rPr sz="1600" spc="-5" dirty="0">
                          <a:latin typeface="Arial"/>
                          <a:cs typeface="Arial"/>
                        </a:rPr>
                        <a:t>better</a:t>
                      </a:r>
                      <a:endParaRPr sz="1600" dirty="0">
                        <a:latin typeface="Arial"/>
                        <a:cs typeface="Arial"/>
                      </a:endParaRPr>
                    </a:p>
                  </a:txBody>
                  <a:tcPr marL="0" marR="0" marT="0" marB="0">
                    <a:lnL w="12700" cap="flat" cmpd="sng" algn="ctr">
                      <a:solidFill>
                        <a:srgbClr val="000000"/>
                      </a:solidFill>
                      <a:prstDash val="solid"/>
                      <a:round/>
                      <a:headEnd type="none" w="med" len="med"/>
                      <a:tailEnd type="none" w="med" len="med"/>
                    </a:lnL>
                    <a:lnR w="28575">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2"/>
                  </a:ext>
                </a:extLst>
              </a:tr>
              <a:tr h="1220671">
                <a:tc>
                  <a:txBody>
                    <a:bodyPr/>
                    <a:lstStyle/>
                    <a:p>
                      <a:pPr marL="76835" marR="1640205">
                        <a:lnSpc>
                          <a:spcPts val="2300"/>
                        </a:lnSpc>
                        <a:spcBef>
                          <a:spcPts val="35"/>
                        </a:spcBef>
                      </a:pPr>
                      <a:r>
                        <a:rPr lang="en-GB" sz="1600" spc="-5" dirty="0">
                          <a:solidFill>
                            <a:srgbClr val="0070C0"/>
                          </a:solidFill>
                          <a:latin typeface="Arial"/>
                          <a:cs typeface="Arial"/>
                        </a:rPr>
                        <a:t>Adult</a:t>
                      </a:r>
                      <a:r>
                        <a:rPr lang="en-GB" sz="1600" spc="-45" dirty="0">
                          <a:solidFill>
                            <a:srgbClr val="0070C0"/>
                          </a:solidFill>
                          <a:latin typeface="Arial"/>
                          <a:cs typeface="Arial"/>
                        </a:rPr>
                        <a:t> </a:t>
                      </a:r>
                      <a:r>
                        <a:rPr lang="en-GB" sz="1600" spc="-5" dirty="0">
                          <a:solidFill>
                            <a:srgbClr val="0070C0"/>
                          </a:solidFill>
                          <a:latin typeface="Arial"/>
                          <a:cs typeface="Arial"/>
                        </a:rPr>
                        <a:t>‘</a:t>
                      </a:r>
                      <a:r>
                        <a:rPr lang="en-GB" sz="1600" spc="-5" dirty="0" err="1">
                          <a:solidFill>
                            <a:srgbClr val="0070C0"/>
                          </a:solidFill>
                          <a:latin typeface="Arial"/>
                          <a:cs typeface="Arial"/>
                        </a:rPr>
                        <a:t>Aerochamber</a:t>
                      </a:r>
                      <a:r>
                        <a:rPr lang="en-GB" sz="1600" spc="-5" dirty="0">
                          <a:solidFill>
                            <a:srgbClr val="0070C0"/>
                          </a:solidFill>
                          <a:latin typeface="Arial"/>
                          <a:cs typeface="Arial"/>
                        </a:rPr>
                        <a:t> </a:t>
                      </a:r>
                      <a:r>
                        <a:rPr lang="en-GB" sz="1600" spc="-5" dirty="0" err="1">
                          <a:solidFill>
                            <a:srgbClr val="0070C0"/>
                          </a:solidFill>
                          <a:latin typeface="Arial"/>
                          <a:cs typeface="Arial"/>
                        </a:rPr>
                        <a:t>Plus’</a:t>
                      </a:r>
                      <a:r>
                        <a:rPr lang="en-GB" sz="1600" spc="-5" dirty="0">
                          <a:solidFill>
                            <a:srgbClr val="0070C0"/>
                          </a:solidFill>
                          <a:latin typeface="Arial"/>
                          <a:cs typeface="Arial"/>
                        </a:rPr>
                        <a:t> </a:t>
                      </a:r>
                      <a:r>
                        <a:rPr lang="en-GB" sz="1600" spc="-10" dirty="0">
                          <a:solidFill>
                            <a:srgbClr val="0070C0"/>
                          </a:solidFill>
                          <a:latin typeface="Arial"/>
                          <a:cs typeface="Arial"/>
                        </a:rPr>
                        <a:t>with</a:t>
                      </a:r>
                      <a:r>
                        <a:rPr lang="en-GB" sz="1600" spc="-114" dirty="0">
                          <a:solidFill>
                            <a:srgbClr val="0070C0"/>
                          </a:solidFill>
                          <a:latin typeface="Arial"/>
                          <a:cs typeface="Arial"/>
                        </a:rPr>
                        <a:t> </a:t>
                      </a:r>
                      <a:r>
                        <a:rPr lang="en-GB" sz="1600" spc="-5" dirty="0">
                          <a:solidFill>
                            <a:srgbClr val="0070C0"/>
                          </a:solidFill>
                          <a:latin typeface="Arial"/>
                          <a:cs typeface="Arial"/>
                        </a:rPr>
                        <a:t>mask (BLUE)</a:t>
                      </a:r>
                      <a:endParaRPr sz="1600" dirty="0">
                        <a:solidFill>
                          <a:srgbClr val="0070C0"/>
                        </a:solidFill>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1780" marR="265430" algn="ctr">
                        <a:lnSpc>
                          <a:spcPct val="110000"/>
                        </a:lnSpc>
                        <a:spcBef>
                          <a:spcPts val="85"/>
                        </a:spcBef>
                      </a:pPr>
                      <a:r>
                        <a:rPr sz="1600" spc="-5" dirty="0">
                          <a:latin typeface="Arial"/>
                          <a:cs typeface="Arial"/>
                        </a:rPr>
                        <a:t>10 </a:t>
                      </a:r>
                      <a:r>
                        <a:rPr sz="1600" spc="-10" dirty="0">
                          <a:latin typeface="Arial"/>
                          <a:cs typeface="Arial"/>
                        </a:rPr>
                        <a:t>years</a:t>
                      </a:r>
                      <a:r>
                        <a:rPr sz="1600" spc="-40" dirty="0">
                          <a:latin typeface="Arial"/>
                          <a:cs typeface="Arial"/>
                        </a:rPr>
                        <a:t> </a:t>
                      </a:r>
                      <a:r>
                        <a:rPr sz="1600" spc="-5" dirty="0">
                          <a:latin typeface="Arial"/>
                          <a:cs typeface="Arial"/>
                        </a:rPr>
                        <a:t>+  </a:t>
                      </a:r>
                      <a:r>
                        <a:rPr sz="1600" spc="-10" dirty="0">
                          <a:latin typeface="Arial"/>
                          <a:cs typeface="Arial"/>
                        </a:rPr>
                        <a:t>Avoid </a:t>
                      </a:r>
                      <a:r>
                        <a:rPr sz="1600" spc="-5" dirty="0">
                          <a:latin typeface="Arial"/>
                          <a:cs typeface="Arial"/>
                        </a:rPr>
                        <a:t>if  possible</a:t>
                      </a:r>
                      <a:endParaRPr sz="1600" dirty="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85"/>
                        </a:spcBef>
                      </a:pPr>
                      <a:r>
                        <a:rPr sz="4800" dirty="0">
                          <a:latin typeface="Wingdings"/>
                          <a:cs typeface="Wingdings"/>
                        </a:rPr>
                        <a:t></a:t>
                      </a:r>
                      <a:endParaRPr sz="4800">
                        <a:latin typeface="Wingdings"/>
                        <a:cs typeface="Wingdings"/>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marR="94615">
                        <a:lnSpc>
                          <a:spcPct val="100000"/>
                        </a:lnSpc>
                        <a:spcBef>
                          <a:spcPts val="275"/>
                        </a:spcBef>
                      </a:pPr>
                      <a:r>
                        <a:rPr sz="1600" spc="-5" dirty="0">
                          <a:latin typeface="Arial"/>
                          <a:cs typeface="Arial"/>
                        </a:rPr>
                        <a:t>Useful for older  children </a:t>
                      </a:r>
                      <a:r>
                        <a:rPr sz="1600" u="heavy" spc="-10" dirty="0">
                          <a:latin typeface="Arial"/>
                          <a:cs typeface="Arial"/>
                        </a:rPr>
                        <a:t>with </a:t>
                      </a:r>
                      <a:r>
                        <a:rPr sz="1600" u="heavy" spc="-5" dirty="0">
                          <a:latin typeface="Arial"/>
                          <a:cs typeface="Arial"/>
                        </a:rPr>
                        <a:t>learning  disabilities </a:t>
                      </a:r>
                      <a:r>
                        <a:rPr sz="1600" spc="-10" dirty="0">
                          <a:latin typeface="Arial"/>
                          <a:cs typeface="Arial"/>
                        </a:rPr>
                        <a:t>who  </a:t>
                      </a:r>
                      <a:r>
                        <a:rPr sz="1600" spc="-5" dirty="0">
                          <a:latin typeface="Arial"/>
                          <a:cs typeface="Arial"/>
                        </a:rPr>
                        <a:t>cannot use the</a:t>
                      </a:r>
                      <a:r>
                        <a:rPr sz="1600" spc="-40" dirty="0">
                          <a:latin typeface="Arial"/>
                          <a:cs typeface="Arial"/>
                        </a:rPr>
                        <a:t> </a:t>
                      </a:r>
                      <a:r>
                        <a:rPr sz="1600" spc="-5" dirty="0">
                          <a:latin typeface="Arial"/>
                          <a:cs typeface="Arial"/>
                        </a:rPr>
                        <a:t>mouth  piece</a:t>
                      </a:r>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993575">
                <a:tc>
                  <a:txBody>
                    <a:bodyPr/>
                    <a:lstStyle/>
                    <a:p>
                      <a:pPr marL="76835">
                        <a:lnSpc>
                          <a:spcPct val="100000"/>
                        </a:lnSpc>
                        <a:spcBef>
                          <a:spcPts val="280"/>
                        </a:spcBef>
                      </a:pPr>
                      <a:r>
                        <a:rPr sz="1600" spc="-5" dirty="0">
                          <a:solidFill>
                            <a:srgbClr val="0070C0"/>
                          </a:solidFill>
                          <a:latin typeface="Arial"/>
                          <a:cs typeface="Arial"/>
                        </a:rPr>
                        <a:t>‘</a:t>
                      </a:r>
                      <a:r>
                        <a:rPr sz="1600" spc="-5" dirty="0" err="1">
                          <a:solidFill>
                            <a:srgbClr val="0070C0"/>
                          </a:solidFill>
                          <a:latin typeface="Arial"/>
                          <a:cs typeface="Arial"/>
                        </a:rPr>
                        <a:t>Aerochamber</a:t>
                      </a:r>
                      <a:r>
                        <a:rPr lang="en-GB" sz="1600" spc="0" dirty="0">
                          <a:solidFill>
                            <a:srgbClr val="0070C0"/>
                          </a:solidFill>
                          <a:latin typeface="Arial"/>
                          <a:cs typeface="Arial"/>
                        </a:rPr>
                        <a:t> </a:t>
                      </a:r>
                      <a:r>
                        <a:rPr sz="1600" spc="-5" dirty="0" err="1">
                          <a:solidFill>
                            <a:srgbClr val="0070C0"/>
                          </a:solidFill>
                          <a:latin typeface="Arial"/>
                          <a:cs typeface="Arial"/>
                        </a:rPr>
                        <a:t>Plus’</a:t>
                      </a:r>
                      <a:r>
                        <a:rPr sz="1600" spc="-5" dirty="0">
                          <a:solidFill>
                            <a:srgbClr val="0070C0"/>
                          </a:solidFill>
                          <a:latin typeface="Arial"/>
                          <a:cs typeface="Arial"/>
                        </a:rPr>
                        <a:t> </a:t>
                      </a:r>
                      <a:r>
                        <a:rPr sz="1600" spc="-10" dirty="0">
                          <a:solidFill>
                            <a:srgbClr val="0070C0"/>
                          </a:solidFill>
                          <a:latin typeface="Arial"/>
                          <a:cs typeface="Arial"/>
                        </a:rPr>
                        <a:t>with</a:t>
                      </a:r>
                      <a:r>
                        <a:rPr sz="1600" spc="-100" dirty="0">
                          <a:solidFill>
                            <a:srgbClr val="0070C0"/>
                          </a:solidFill>
                          <a:latin typeface="Arial"/>
                          <a:cs typeface="Arial"/>
                        </a:rPr>
                        <a:t> </a:t>
                      </a:r>
                      <a:r>
                        <a:rPr sz="1600" spc="-5" dirty="0">
                          <a:solidFill>
                            <a:srgbClr val="0070C0"/>
                          </a:solidFill>
                          <a:latin typeface="Arial"/>
                          <a:cs typeface="Arial"/>
                        </a:rPr>
                        <a:t>mouthpiece</a:t>
                      </a:r>
                      <a:r>
                        <a:rPr lang="en-GB" sz="1600" spc="-5" dirty="0">
                          <a:solidFill>
                            <a:srgbClr val="0070C0"/>
                          </a:solidFill>
                          <a:latin typeface="Arial"/>
                          <a:cs typeface="Arial"/>
                        </a:rPr>
                        <a:t> (BLUE)</a:t>
                      </a:r>
                      <a:endParaRPr sz="1600" dirty="0">
                        <a:solidFill>
                          <a:srgbClr val="0070C0"/>
                        </a:solidFill>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374015" marR="194310" indent="-172720">
                        <a:lnSpc>
                          <a:spcPts val="2300"/>
                        </a:lnSpc>
                        <a:spcBef>
                          <a:spcPts val="40"/>
                        </a:spcBef>
                      </a:pPr>
                      <a:r>
                        <a:rPr lang="en-GB" sz="1600" spc="-5" dirty="0">
                          <a:latin typeface="Arial"/>
                          <a:cs typeface="Arial"/>
                        </a:rPr>
                        <a:t>      &gt;5y</a:t>
                      </a:r>
                      <a:endParaRPr sz="1600" dirty="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635" algn="ctr">
                        <a:lnSpc>
                          <a:spcPct val="100000"/>
                        </a:lnSpc>
                        <a:spcBef>
                          <a:spcPts val="185"/>
                        </a:spcBef>
                      </a:pPr>
                      <a:r>
                        <a:rPr sz="4800" dirty="0">
                          <a:latin typeface="Wingdings"/>
                          <a:cs typeface="Wingdings"/>
                        </a:rPr>
                        <a:t></a:t>
                      </a:r>
                      <a:endParaRPr sz="4800">
                        <a:latin typeface="Wingdings"/>
                        <a:cs typeface="Wingdings"/>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85725" marR="217804">
                        <a:lnSpc>
                          <a:spcPct val="100000"/>
                        </a:lnSpc>
                        <a:spcBef>
                          <a:spcPts val="280"/>
                        </a:spcBef>
                      </a:pPr>
                      <a:r>
                        <a:rPr sz="1600" spc="-5" dirty="0">
                          <a:latin typeface="Arial"/>
                          <a:cs typeface="Arial"/>
                        </a:rPr>
                        <a:t>Ensure no musical  sounds &amp; nasal  flaring </a:t>
                      </a:r>
                      <a:r>
                        <a:rPr sz="1600" dirty="0">
                          <a:latin typeface="Arial"/>
                          <a:cs typeface="Arial"/>
                        </a:rPr>
                        <a:t>if </a:t>
                      </a:r>
                      <a:r>
                        <a:rPr sz="1600" spc="-5" dirty="0">
                          <a:latin typeface="Arial"/>
                          <a:cs typeface="Arial"/>
                        </a:rPr>
                        <a:t>breathing in  through</a:t>
                      </a:r>
                      <a:r>
                        <a:rPr sz="1600" spc="-50" dirty="0">
                          <a:latin typeface="Arial"/>
                          <a:cs typeface="Arial"/>
                        </a:rPr>
                        <a:t> </a:t>
                      </a:r>
                      <a:r>
                        <a:rPr sz="1600" spc="-5" dirty="0">
                          <a:latin typeface="Arial"/>
                          <a:cs typeface="Arial"/>
                        </a:rPr>
                        <a:t>nose</a:t>
                      </a:r>
                      <a:endParaRPr sz="1600" dirty="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117118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D463-9317-1C4E-A7F6-37E8342C4A0C}"/>
              </a:ext>
            </a:extLst>
          </p:cNvPr>
          <p:cNvSpPr>
            <a:spLocks noGrp="1"/>
          </p:cNvSpPr>
          <p:nvPr>
            <p:ph type="title"/>
          </p:nvPr>
        </p:nvSpPr>
        <p:spPr>
          <a:xfrm>
            <a:off x="419220" y="272085"/>
            <a:ext cx="4270338" cy="1096331"/>
          </a:xfrm>
        </p:spPr>
        <p:txBody>
          <a:bodyPr>
            <a:normAutofit/>
          </a:bodyPr>
          <a:lstStyle/>
          <a:p>
            <a:r>
              <a:rPr lang="en-US" sz="3500" b="1" dirty="0">
                <a:solidFill>
                  <a:srgbClr val="303030"/>
                </a:solidFill>
              </a:rPr>
              <a:t>Got a repeat attender?</a:t>
            </a:r>
          </a:p>
        </p:txBody>
      </p:sp>
      <p:sp>
        <p:nvSpPr>
          <p:cNvPr id="3" name="Content Placeholder 2">
            <a:extLst>
              <a:ext uri="{FF2B5EF4-FFF2-40B4-BE49-F238E27FC236}">
                <a16:creationId xmlns:a16="http://schemas.microsoft.com/office/drawing/2014/main" id="{07BE516A-713F-0D46-8E2B-AF2666BB024E}"/>
              </a:ext>
            </a:extLst>
          </p:cNvPr>
          <p:cNvSpPr>
            <a:spLocks noGrp="1"/>
          </p:cNvSpPr>
          <p:nvPr>
            <p:ph idx="1"/>
          </p:nvPr>
        </p:nvSpPr>
        <p:spPr>
          <a:xfrm>
            <a:off x="419220" y="2039619"/>
            <a:ext cx="8234157" cy="4020458"/>
          </a:xfrm>
        </p:spPr>
        <p:txBody>
          <a:bodyPr anchor="ctr">
            <a:normAutofit fontScale="85000" lnSpcReduction="20000"/>
          </a:bodyPr>
          <a:lstStyle/>
          <a:p>
            <a:pPr marL="12700" indent="0">
              <a:lnSpc>
                <a:spcPct val="100000"/>
              </a:lnSpc>
              <a:buNone/>
              <a:tabLst>
                <a:tab pos="393065" algn="l"/>
                <a:tab pos="393700" algn="l"/>
              </a:tabLst>
            </a:pPr>
            <a:r>
              <a:rPr lang="en-GB" sz="3800" b="1" spc="-5" dirty="0"/>
              <a:t>Tips to improve asthma control</a:t>
            </a:r>
          </a:p>
          <a:p>
            <a:pPr marL="393700" indent="-381000">
              <a:lnSpc>
                <a:spcPct val="100000"/>
              </a:lnSpc>
              <a:buFont typeface="Arial"/>
              <a:buChar char="•"/>
              <a:tabLst>
                <a:tab pos="393065" algn="l"/>
                <a:tab pos="393700" algn="l"/>
              </a:tabLst>
            </a:pPr>
            <a:r>
              <a:rPr lang="en-GB" spc="-5" dirty="0"/>
              <a:t>Update the </a:t>
            </a:r>
            <a:r>
              <a:rPr lang="en-GB" spc="-5" dirty="0">
                <a:hlinkClick r:id="rId3"/>
              </a:rPr>
              <a:t>personalised asthma plan</a:t>
            </a:r>
            <a:endParaRPr lang="en-GB" spc="-5" dirty="0"/>
          </a:p>
          <a:p>
            <a:pPr marL="393700" indent="-381000">
              <a:lnSpc>
                <a:spcPct val="100000"/>
              </a:lnSpc>
              <a:buFont typeface="Arial"/>
              <a:buChar char="•"/>
              <a:tabLst>
                <a:tab pos="393065" algn="l"/>
                <a:tab pos="393700" algn="l"/>
              </a:tabLst>
            </a:pPr>
            <a:r>
              <a:rPr lang="en-GB" spc="-5" dirty="0"/>
              <a:t>Check Inhaler</a:t>
            </a:r>
            <a:r>
              <a:rPr lang="en-GB" spc="-75" dirty="0"/>
              <a:t> </a:t>
            </a:r>
            <a:r>
              <a:rPr lang="en-GB" spc="-25" dirty="0"/>
              <a:t>Technique</a:t>
            </a:r>
          </a:p>
          <a:p>
            <a:pPr marL="393700" indent="-381000">
              <a:lnSpc>
                <a:spcPct val="100000"/>
              </a:lnSpc>
              <a:buFont typeface="Arial"/>
              <a:buChar char="•"/>
              <a:tabLst>
                <a:tab pos="393065" algn="l"/>
                <a:tab pos="393700" algn="l"/>
              </a:tabLst>
            </a:pPr>
            <a:r>
              <a:rPr lang="en-GB" spc="-10" dirty="0"/>
              <a:t>Check Adherence</a:t>
            </a:r>
          </a:p>
          <a:p>
            <a:pPr marL="393700" indent="-381000">
              <a:lnSpc>
                <a:spcPct val="100000"/>
              </a:lnSpc>
              <a:buFont typeface="Arial"/>
              <a:buChar char="•"/>
              <a:tabLst>
                <a:tab pos="393065" algn="l"/>
                <a:tab pos="393700" algn="l"/>
              </a:tabLst>
            </a:pPr>
            <a:r>
              <a:rPr lang="en-GB" spc="-15" dirty="0"/>
              <a:t>Think about and avoid</a:t>
            </a:r>
            <a:r>
              <a:rPr lang="en-GB" spc="-85" dirty="0"/>
              <a:t> </a:t>
            </a:r>
            <a:r>
              <a:rPr lang="en-GB" spc="-5" dirty="0"/>
              <a:t>triggers</a:t>
            </a:r>
          </a:p>
          <a:p>
            <a:pPr marL="654050" lvl="1">
              <a:lnSpc>
                <a:spcPct val="100000"/>
              </a:lnSpc>
              <a:spcBef>
                <a:spcPts val="229"/>
              </a:spcBef>
              <a:buFont typeface="Arial"/>
              <a:buChar char="•"/>
              <a:tabLst>
                <a:tab pos="654050" algn="l"/>
                <a:tab pos="654685" algn="l"/>
              </a:tabLst>
            </a:pPr>
            <a:r>
              <a:rPr lang="en-GB" sz="1400" spc="-5" dirty="0">
                <a:cs typeface="Calibri"/>
              </a:rPr>
              <a:t>(Air </a:t>
            </a:r>
            <a:r>
              <a:rPr lang="en-GB" sz="1400" dirty="0">
                <a:cs typeface="Calibri"/>
              </a:rPr>
              <a:t>pollution, </a:t>
            </a:r>
            <a:r>
              <a:rPr lang="en-GB" sz="1400" spc="-5" dirty="0">
                <a:cs typeface="Calibri"/>
              </a:rPr>
              <a:t>Smoking,</a:t>
            </a:r>
            <a:r>
              <a:rPr lang="en-GB" sz="1400" spc="-65" dirty="0">
                <a:cs typeface="Calibri"/>
              </a:rPr>
              <a:t> </a:t>
            </a:r>
            <a:r>
              <a:rPr lang="en-GB" sz="1400" spc="-5" dirty="0">
                <a:cs typeface="Calibri"/>
              </a:rPr>
              <a:t>Aeroallergens)</a:t>
            </a:r>
          </a:p>
          <a:p>
            <a:pPr marL="393700" indent="-381000">
              <a:lnSpc>
                <a:spcPct val="100000"/>
              </a:lnSpc>
              <a:buFont typeface="Arial"/>
              <a:buChar char="•"/>
              <a:tabLst>
                <a:tab pos="393065" algn="l"/>
                <a:tab pos="393700" algn="l"/>
              </a:tabLst>
            </a:pPr>
            <a:r>
              <a:rPr lang="en-GB" sz="2400" spc="-5" dirty="0"/>
              <a:t>Promote healthy diet</a:t>
            </a:r>
          </a:p>
          <a:p>
            <a:pPr marL="850889" lvl="1" indent="-381000">
              <a:lnSpc>
                <a:spcPct val="100000"/>
              </a:lnSpc>
              <a:buFont typeface="Arial"/>
              <a:buChar char="•"/>
              <a:tabLst>
                <a:tab pos="393065" algn="l"/>
                <a:tab pos="393700" algn="l"/>
              </a:tabLst>
            </a:pPr>
            <a:r>
              <a:rPr lang="en-GB" sz="2000" spc="-5" dirty="0">
                <a:cs typeface="Calibri"/>
              </a:rPr>
              <a:t>(Studies </a:t>
            </a:r>
            <a:r>
              <a:rPr lang="en-GB" sz="2000" dirty="0">
                <a:cs typeface="Calibri"/>
              </a:rPr>
              <a:t>in adults and </a:t>
            </a:r>
            <a:r>
              <a:rPr lang="en-GB" sz="2000" spc="-5" dirty="0">
                <a:cs typeface="Calibri"/>
              </a:rPr>
              <a:t>children </a:t>
            </a:r>
            <a:r>
              <a:rPr lang="en-GB" sz="2000" spc="-10" dirty="0">
                <a:cs typeface="Calibri"/>
              </a:rPr>
              <a:t>have </a:t>
            </a:r>
            <a:r>
              <a:rPr lang="en-GB" sz="2000" spc="-5" dirty="0">
                <a:cs typeface="Calibri"/>
              </a:rPr>
              <a:t>shown that </a:t>
            </a:r>
            <a:r>
              <a:rPr lang="en-GB" sz="2000" dirty="0">
                <a:cs typeface="Calibri"/>
              </a:rPr>
              <a:t>a high </a:t>
            </a:r>
            <a:r>
              <a:rPr lang="en-GB" sz="2000" spc="-15" dirty="0">
                <a:cs typeface="Calibri"/>
              </a:rPr>
              <a:t>intake </a:t>
            </a:r>
            <a:r>
              <a:rPr lang="en-GB" sz="2000" dirty="0">
                <a:cs typeface="Calibri"/>
              </a:rPr>
              <a:t>of </a:t>
            </a:r>
            <a:r>
              <a:rPr lang="en-GB" sz="2000" spc="-5" dirty="0">
                <a:cs typeface="Calibri"/>
              </a:rPr>
              <a:t>fresh </a:t>
            </a:r>
            <a:r>
              <a:rPr lang="en-GB" sz="2000" dirty="0">
                <a:cs typeface="Calibri"/>
              </a:rPr>
              <a:t>fruit and </a:t>
            </a:r>
            <a:r>
              <a:rPr lang="en-GB" sz="2000" spc="-5" dirty="0">
                <a:cs typeface="Calibri"/>
              </a:rPr>
              <a:t>vegetables </a:t>
            </a:r>
            <a:r>
              <a:rPr lang="en-GB" sz="2000" dirty="0">
                <a:cs typeface="Calibri"/>
              </a:rPr>
              <a:t>is </a:t>
            </a:r>
            <a:r>
              <a:rPr lang="en-GB" sz="2000" spc="-5" dirty="0">
                <a:cs typeface="Calibri"/>
              </a:rPr>
              <a:t>associated with </a:t>
            </a:r>
            <a:r>
              <a:rPr lang="en-GB" sz="2000" spc="-10" dirty="0">
                <a:cs typeface="Calibri"/>
              </a:rPr>
              <a:t>fewer  </a:t>
            </a:r>
            <a:r>
              <a:rPr lang="en-GB" sz="2000" spc="-5" dirty="0">
                <a:cs typeface="Calibri"/>
              </a:rPr>
              <a:t>asthma symptoms </a:t>
            </a:r>
            <a:r>
              <a:rPr lang="en-GB" sz="2000" dirty="0">
                <a:cs typeface="Calibri"/>
              </a:rPr>
              <a:t>and </a:t>
            </a:r>
            <a:r>
              <a:rPr lang="en-GB" sz="2000" spc="-5" dirty="0">
                <a:cs typeface="Calibri"/>
              </a:rPr>
              <a:t>better </a:t>
            </a:r>
            <a:r>
              <a:rPr lang="en-GB" sz="2000" dirty="0">
                <a:cs typeface="Calibri"/>
              </a:rPr>
              <a:t>lung</a:t>
            </a:r>
            <a:r>
              <a:rPr lang="en-GB" sz="2000" spc="-145" dirty="0">
                <a:cs typeface="Calibri"/>
              </a:rPr>
              <a:t> </a:t>
            </a:r>
            <a:r>
              <a:rPr lang="en-GB" sz="2000" dirty="0">
                <a:cs typeface="Calibri"/>
              </a:rPr>
              <a:t>function)</a:t>
            </a:r>
            <a:endParaRPr lang="en-GB" spc="-5" dirty="0"/>
          </a:p>
          <a:p>
            <a:pPr marL="393700" indent="-381000">
              <a:lnSpc>
                <a:spcPct val="100000"/>
              </a:lnSpc>
              <a:buFont typeface="Arial"/>
              <a:buChar char="•"/>
              <a:tabLst>
                <a:tab pos="393065" algn="l"/>
                <a:tab pos="393700" algn="l"/>
              </a:tabLst>
            </a:pPr>
            <a:r>
              <a:rPr lang="en-GB" sz="2400" spc="-5" dirty="0"/>
              <a:t>Promote healthy exercise</a:t>
            </a:r>
          </a:p>
          <a:p>
            <a:pPr marL="850889" lvl="1" indent="-381000">
              <a:lnSpc>
                <a:spcPct val="100000"/>
              </a:lnSpc>
              <a:buFont typeface="Arial"/>
              <a:buChar char="•"/>
              <a:tabLst>
                <a:tab pos="393065" algn="l"/>
                <a:tab pos="393700" algn="l"/>
              </a:tabLst>
            </a:pPr>
            <a:r>
              <a:rPr lang="en-GB" sz="2000" spc="-10" dirty="0">
                <a:cs typeface="Calibri"/>
              </a:rPr>
              <a:t>Warm </a:t>
            </a:r>
            <a:r>
              <a:rPr lang="en-GB" sz="2000" dirty="0">
                <a:cs typeface="Calibri"/>
              </a:rPr>
              <a:t>up and </a:t>
            </a:r>
            <a:r>
              <a:rPr lang="en-GB" sz="2000" spc="-5" dirty="0">
                <a:cs typeface="Calibri"/>
              </a:rPr>
              <a:t>warm down with bronchodilator pre-exercise</a:t>
            </a:r>
            <a:endParaRPr lang="en-GB" sz="2000" dirty="0">
              <a:cs typeface="Calibri"/>
            </a:endParaRPr>
          </a:p>
          <a:p>
            <a:pPr marL="393700" indent="-381000">
              <a:lnSpc>
                <a:spcPct val="100000"/>
              </a:lnSpc>
              <a:buFont typeface="Arial"/>
              <a:buChar char="•"/>
              <a:tabLst>
                <a:tab pos="393065" algn="l"/>
                <a:tab pos="393700" algn="l"/>
              </a:tabLst>
            </a:pPr>
            <a:endParaRPr lang="en-GB" sz="2400" spc="-5" dirty="0"/>
          </a:p>
          <a:p>
            <a:endParaRPr lang="en-US" sz="1700" dirty="0"/>
          </a:p>
        </p:txBody>
      </p:sp>
    </p:spTree>
    <p:extLst>
      <p:ext uri="{BB962C8B-B14F-4D97-AF65-F5344CB8AC3E}">
        <p14:creationId xmlns:p14="http://schemas.microsoft.com/office/powerpoint/2010/main" val="4155443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88ADF-79A7-6A45-831A-321E5782BA1F}"/>
              </a:ext>
            </a:extLst>
          </p:cNvPr>
          <p:cNvSpPr>
            <a:spLocks noGrp="1"/>
          </p:cNvSpPr>
          <p:nvPr>
            <p:ph type="title"/>
          </p:nvPr>
        </p:nvSpPr>
        <p:spPr/>
        <p:txBody>
          <a:bodyPr/>
          <a:lstStyle/>
          <a:p>
            <a:r>
              <a:rPr lang="en-US" b="1" dirty="0"/>
              <a:t>Case 5</a:t>
            </a:r>
          </a:p>
        </p:txBody>
      </p:sp>
      <p:graphicFrame>
        <p:nvGraphicFramePr>
          <p:cNvPr id="4" name="Content Placeholder 5">
            <a:extLst>
              <a:ext uri="{FF2B5EF4-FFF2-40B4-BE49-F238E27FC236}">
                <a16:creationId xmlns:a16="http://schemas.microsoft.com/office/drawing/2014/main" id="{DCEAF12D-9D8F-9C4E-986D-408EE08848A2}"/>
              </a:ext>
            </a:extLst>
          </p:cNvPr>
          <p:cNvGraphicFramePr>
            <a:graphicFrameLocks noGrp="1"/>
          </p:cNvGraphicFramePr>
          <p:nvPr>
            <p:ph idx="1"/>
            <p:extLst>
              <p:ext uri="{D42A27DB-BD31-4B8C-83A1-F6EECF244321}">
                <p14:modId xmlns:p14="http://schemas.microsoft.com/office/powerpoint/2010/main" val="1555991669"/>
              </p:ext>
            </p:extLst>
          </p:nvPr>
        </p:nvGraphicFramePr>
        <p:xfrm>
          <a:off x="773550" y="1520190"/>
          <a:ext cx="8724780" cy="4249432"/>
        </p:xfrm>
        <a:graphic>
          <a:graphicData uri="http://schemas.openxmlformats.org/drawingml/2006/table">
            <a:tbl>
              <a:tblPr firstRow="1" bandRow="1">
                <a:tableStyleId>{5C22544A-7EE6-4342-B048-85BDC9FD1C3A}</a:tableStyleId>
              </a:tblPr>
              <a:tblGrid>
                <a:gridCol w="4362390">
                  <a:extLst>
                    <a:ext uri="{9D8B030D-6E8A-4147-A177-3AD203B41FA5}">
                      <a16:colId xmlns:a16="http://schemas.microsoft.com/office/drawing/2014/main" val="944189712"/>
                    </a:ext>
                  </a:extLst>
                </a:gridCol>
                <a:gridCol w="4362390">
                  <a:extLst>
                    <a:ext uri="{9D8B030D-6E8A-4147-A177-3AD203B41FA5}">
                      <a16:colId xmlns:a16="http://schemas.microsoft.com/office/drawing/2014/main" val="2240380478"/>
                    </a:ext>
                  </a:extLst>
                </a:gridCol>
              </a:tblGrid>
              <a:tr h="524516">
                <a:tc>
                  <a:txBody>
                    <a:bodyPr/>
                    <a:lstStyle/>
                    <a:p>
                      <a:r>
                        <a:rPr lang="en-US" sz="2400" dirty="0"/>
                        <a:t>History</a:t>
                      </a:r>
                    </a:p>
                  </a:txBody>
                  <a:tcPr/>
                </a:tc>
                <a:tc>
                  <a:txBody>
                    <a:bodyPr/>
                    <a:lstStyle/>
                    <a:p>
                      <a:r>
                        <a:rPr lang="en-US" sz="2400" dirty="0"/>
                        <a:t>Examination</a:t>
                      </a:r>
                    </a:p>
                  </a:txBody>
                  <a:tcPr/>
                </a:tc>
                <a:extLst>
                  <a:ext uri="{0D108BD9-81ED-4DB2-BD59-A6C34878D82A}">
                    <a16:rowId xmlns:a16="http://schemas.microsoft.com/office/drawing/2014/main" val="1530437528"/>
                  </a:ext>
                </a:extLst>
              </a:tr>
              <a:tr h="524516">
                <a:tc>
                  <a:txBody>
                    <a:bodyPr/>
                    <a:lstStyle/>
                    <a:p>
                      <a:r>
                        <a:rPr lang="en-US" sz="2400" dirty="0"/>
                        <a:t>2 year boy (Arlo)</a:t>
                      </a:r>
                    </a:p>
                  </a:txBody>
                  <a:tcPr/>
                </a:tc>
                <a:tc>
                  <a:txBody>
                    <a:bodyPr/>
                    <a:lstStyle/>
                    <a:p>
                      <a:r>
                        <a:rPr lang="en-US" sz="2400" dirty="0"/>
                        <a:t>Alert</a:t>
                      </a:r>
                    </a:p>
                  </a:txBody>
                  <a:tcPr/>
                </a:tc>
                <a:extLst>
                  <a:ext uri="{0D108BD9-81ED-4DB2-BD59-A6C34878D82A}">
                    <a16:rowId xmlns:a16="http://schemas.microsoft.com/office/drawing/2014/main" val="3875370198"/>
                  </a:ext>
                </a:extLst>
              </a:tr>
              <a:tr h="94412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1 day of coryza</a:t>
                      </a:r>
                    </a:p>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Stridor at rest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Minimal </a:t>
                      </a:r>
                      <a:r>
                        <a:rPr lang="en-US" sz="2400" dirty="0" err="1"/>
                        <a:t>resp</a:t>
                      </a:r>
                      <a:r>
                        <a:rPr lang="en-US" sz="2400" dirty="0"/>
                        <a:t> distress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Good air entry</a:t>
                      </a:r>
                    </a:p>
                  </a:txBody>
                  <a:tcPr/>
                </a:tc>
                <a:extLst>
                  <a:ext uri="{0D108BD9-81ED-4DB2-BD59-A6C34878D82A}">
                    <a16:rowId xmlns:a16="http://schemas.microsoft.com/office/drawing/2014/main" val="1121890838"/>
                  </a:ext>
                </a:extLst>
              </a:tr>
              <a:tr h="94412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Woke suddenly with noisy breathing and cough</a:t>
                      </a:r>
                    </a:p>
                    <a:p>
                      <a:endParaRPr lang="en-US" sz="2400" dirty="0"/>
                    </a:p>
                  </a:txBody>
                  <a:tcPr/>
                </a:tc>
                <a:tc>
                  <a:txBody>
                    <a:bodyPr/>
                    <a:lstStyle/>
                    <a:p>
                      <a:r>
                        <a:rPr lang="en-US" sz="2400" dirty="0"/>
                        <a:t>Well hydrated and perfused</a:t>
                      </a:r>
                    </a:p>
                    <a:p>
                      <a:r>
                        <a:rPr lang="en-US" sz="2400" dirty="0"/>
                        <a:t>Pink</a:t>
                      </a:r>
                    </a:p>
                  </a:txBody>
                  <a:tcPr/>
                </a:tc>
                <a:extLst>
                  <a:ext uri="{0D108BD9-81ED-4DB2-BD59-A6C34878D82A}">
                    <a16:rowId xmlns:a16="http://schemas.microsoft.com/office/drawing/2014/main" val="247763222"/>
                  </a:ext>
                </a:extLst>
              </a:tr>
              <a:tr h="765921">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Previously well term baby</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2400" dirty="0"/>
                    </a:p>
                  </a:txBody>
                  <a:tcPr/>
                </a:tc>
                <a:tc>
                  <a:txBody>
                    <a:bodyPr/>
                    <a:lstStyle/>
                    <a:p>
                      <a:r>
                        <a:rPr lang="en-US" sz="2400" dirty="0"/>
                        <a:t>T37.9</a:t>
                      </a:r>
                    </a:p>
                  </a:txBody>
                  <a:tcPr/>
                </a:tc>
                <a:extLst>
                  <a:ext uri="{0D108BD9-81ED-4DB2-BD59-A6C34878D82A}">
                    <a16:rowId xmlns:a16="http://schemas.microsoft.com/office/drawing/2014/main" val="2695684252"/>
                  </a:ext>
                </a:extLst>
              </a:tr>
            </a:tbl>
          </a:graphicData>
        </a:graphic>
      </p:graphicFrame>
    </p:spTree>
    <p:extLst>
      <p:ext uri="{BB962C8B-B14F-4D97-AF65-F5344CB8AC3E}">
        <p14:creationId xmlns:p14="http://schemas.microsoft.com/office/powerpoint/2010/main" val="1818055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43B1-3F70-3040-B4F4-4F37E581DAA5}"/>
              </a:ext>
            </a:extLst>
          </p:cNvPr>
          <p:cNvSpPr>
            <a:spLocks noGrp="1"/>
          </p:cNvSpPr>
          <p:nvPr>
            <p:ph type="title"/>
          </p:nvPr>
        </p:nvSpPr>
        <p:spPr>
          <a:xfrm>
            <a:off x="469609" y="192075"/>
            <a:ext cx="4270338" cy="1096331"/>
          </a:xfrm>
        </p:spPr>
        <p:txBody>
          <a:bodyPr>
            <a:normAutofit/>
          </a:bodyPr>
          <a:lstStyle/>
          <a:p>
            <a:r>
              <a:rPr lang="en-US" sz="3500" b="1" dirty="0">
                <a:solidFill>
                  <a:srgbClr val="303030"/>
                </a:solidFill>
              </a:rPr>
              <a:t>Management</a:t>
            </a:r>
          </a:p>
        </p:txBody>
      </p:sp>
      <p:sp>
        <p:nvSpPr>
          <p:cNvPr id="3" name="Content Placeholder 2">
            <a:extLst>
              <a:ext uri="{FF2B5EF4-FFF2-40B4-BE49-F238E27FC236}">
                <a16:creationId xmlns:a16="http://schemas.microsoft.com/office/drawing/2014/main" id="{FAC9005F-D62A-204B-BB36-F3FEF2CD122D}"/>
              </a:ext>
            </a:extLst>
          </p:cNvPr>
          <p:cNvSpPr>
            <a:spLocks noGrp="1"/>
          </p:cNvSpPr>
          <p:nvPr>
            <p:ph idx="1"/>
          </p:nvPr>
        </p:nvSpPr>
        <p:spPr>
          <a:xfrm>
            <a:off x="469609" y="1785841"/>
            <a:ext cx="9017291" cy="4020458"/>
          </a:xfrm>
        </p:spPr>
        <p:txBody>
          <a:bodyPr anchor="ctr">
            <a:noAutofit/>
          </a:bodyPr>
          <a:lstStyle/>
          <a:p>
            <a:pPr marL="0" indent="0">
              <a:buNone/>
            </a:pPr>
            <a:r>
              <a:rPr lang="en-US" sz="2400" b="1" u="sng" dirty="0"/>
              <a:t>Diagnosis:</a:t>
            </a:r>
          </a:p>
          <a:p>
            <a:pPr marL="0" indent="0">
              <a:buNone/>
            </a:pPr>
            <a:r>
              <a:rPr lang="en-US" sz="2400" dirty="0"/>
              <a:t>This child has </a:t>
            </a:r>
            <a:r>
              <a:rPr lang="en-US" sz="2400" dirty="0">
                <a:solidFill>
                  <a:srgbClr val="FFC000"/>
                </a:solidFill>
              </a:rPr>
              <a:t>MODERATE</a:t>
            </a:r>
            <a:r>
              <a:rPr lang="en-US" sz="2400" dirty="0">
                <a:solidFill>
                  <a:srgbClr val="FF0000"/>
                </a:solidFill>
              </a:rPr>
              <a:t> </a:t>
            </a:r>
            <a:r>
              <a:rPr lang="en-US" sz="2400" dirty="0"/>
              <a:t>croup</a:t>
            </a:r>
          </a:p>
          <a:p>
            <a:endParaRPr lang="en-US" sz="2400" dirty="0"/>
          </a:p>
          <a:p>
            <a:pPr marL="0" indent="0">
              <a:buNone/>
            </a:pPr>
            <a:r>
              <a:rPr lang="en-US" sz="2400" b="1" u="sng" dirty="0"/>
              <a:t>Correct treatment:</a:t>
            </a:r>
          </a:p>
          <a:p>
            <a:r>
              <a:rPr lang="en-US" sz="2400" dirty="0"/>
              <a:t>Give steroids – 0.15-0.6mg PO Dexamethasone</a:t>
            </a:r>
          </a:p>
          <a:p>
            <a:r>
              <a:rPr lang="en-US" sz="2400" dirty="0"/>
              <a:t>Give analgesia</a:t>
            </a:r>
          </a:p>
          <a:p>
            <a:r>
              <a:rPr lang="en-US" sz="2400" dirty="0"/>
              <a:t>Monitor in ED</a:t>
            </a:r>
          </a:p>
          <a:p>
            <a:r>
              <a:rPr lang="en-US" sz="2400" dirty="0"/>
              <a:t>Allow home with </a:t>
            </a:r>
            <a:r>
              <a:rPr lang="en-US" sz="2400" dirty="0">
                <a:hlinkClick r:id="rId3"/>
              </a:rPr>
              <a:t>safety netting sheet</a:t>
            </a:r>
            <a:endParaRPr lang="en-US" sz="2400" dirty="0"/>
          </a:p>
          <a:p>
            <a:endParaRPr lang="en-US" sz="2400" dirty="0"/>
          </a:p>
          <a:p>
            <a:r>
              <a:rPr lang="en-US" sz="2400" i="1" dirty="0">
                <a:solidFill>
                  <a:srgbClr val="0070C0"/>
                </a:solidFill>
              </a:rPr>
              <a:t>Wessex Healthier Together Croup pathway/sheet in development</a:t>
            </a:r>
          </a:p>
        </p:txBody>
      </p:sp>
    </p:spTree>
    <p:extLst>
      <p:ext uri="{BB962C8B-B14F-4D97-AF65-F5344CB8AC3E}">
        <p14:creationId xmlns:p14="http://schemas.microsoft.com/office/powerpoint/2010/main" val="35597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A87C3-D079-1445-8DB4-A5E4DC67D3C7}"/>
              </a:ext>
            </a:extLst>
          </p:cNvPr>
          <p:cNvSpPr>
            <a:spLocks noGrp="1"/>
          </p:cNvSpPr>
          <p:nvPr>
            <p:ph type="title"/>
          </p:nvPr>
        </p:nvSpPr>
        <p:spPr>
          <a:xfrm>
            <a:off x="519855" y="170815"/>
            <a:ext cx="8540931" cy="1325563"/>
          </a:xfrm>
        </p:spPr>
        <p:txBody>
          <a:bodyPr/>
          <a:lstStyle/>
          <a:p>
            <a:r>
              <a:rPr lang="en-US" dirty="0"/>
              <a:t>Management</a:t>
            </a:r>
          </a:p>
        </p:txBody>
      </p:sp>
      <p:pic>
        <p:nvPicPr>
          <p:cNvPr id="4" name="Picture 3" descr="Table 2_ Westley Croup Score Criteria.png">
            <a:extLst>
              <a:ext uri="{FF2B5EF4-FFF2-40B4-BE49-F238E27FC236}">
                <a16:creationId xmlns:a16="http://schemas.microsoft.com/office/drawing/2014/main" id="{EB68B143-C8E6-8D45-8F12-70593E4417D2}"/>
              </a:ext>
            </a:extLst>
          </p:cNvPr>
          <p:cNvPicPr>
            <a:picLocks noChangeAspect="1"/>
          </p:cNvPicPr>
          <p:nvPr/>
        </p:nvPicPr>
        <p:blipFill>
          <a:blip r:embed="rId3"/>
          <a:stretch>
            <a:fillRect/>
          </a:stretch>
        </p:blipFill>
        <p:spPr>
          <a:xfrm>
            <a:off x="519855" y="1332760"/>
            <a:ext cx="3789255" cy="5452829"/>
          </a:xfrm>
          <a:prstGeom prst="rect">
            <a:avLst/>
          </a:prstGeom>
        </p:spPr>
      </p:pic>
      <p:graphicFrame>
        <p:nvGraphicFramePr>
          <p:cNvPr id="5" name="Table 4">
            <a:extLst>
              <a:ext uri="{FF2B5EF4-FFF2-40B4-BE49-F238E27FC236}">
                <a16:creationId xmlns:a16="http://schemas.microsoft.com/office/drawing/2014/main" id="{6C2903E1-C2F0-DC4F-9E1D-6E72BB893B17}"/>
              </a:ext>
            </a:extLst>
          </p:cNvPr>
          <p:cNvGraphicFramePr>
            <a:graphicFrameLocks noGrp="1"/>
          </p:cNvGraphicFramePr>
          <p:nvPr>
            <p:extLst>
              <p:ext uri="{D42A27DB-BD31-4B8C-83A1-F6EECF244321}">
                <p14:modId xmlns:p14="http://schemas.microsoft.com/office/powerpoint/2010/main" val="2873189784"/>
              </p:ext>
            </p:extLst>
          </p:nvPr>
        </p:nvGraphicFramePr>
        <p:xfrm>
          <a:off x="4876800" y="1332759"/>
          <a:ext cx="3958590" cy="5010891"/>
        </p:xfrm>
        <a:graphic>
          <a:graphicData uri="http://schemas.openxmlformats.org/drawingml/2006/table">
            <a:tbl>
              <a:tblPr firstRow="1" bandRow="1">
                <a:tableStyleId>{5C22544A-7EE6-4342-B048-85BDC9FD1C3A}</a:tableStyleId>
              </a:tblPr>
              <a:tblGrid>
                <a:gridCol w="1435108">
                  <a:extLst>
                    <a:ext uri="{9D8B030D-6E8A-4147-A177-3AD203B41FA5}">
                      <a16:colId xmlns:a16="http://schemas.microsoft.com/office/drawing/2014/main" val="20000"/>
                    </a:ext>
                  </a:extLst>
                </a:gridCol>
                <a:gridCol w="2523482">
                  <a:extLst>
                    <a:ext uri="{9D8B030D-6E8A-4147-A177-3AD203B41FA5}">
                      <a16:colId xmlns:a16="http://schemas.microsoft.com/office/drawing/2014/main" val="20001"/>
                    </a:ext>
                  </a:extLst>
                </a:gridCol>
              </a:tblGrid>
              <a:tr h="1066069">
                <a:tc>
                  <a:txBody>
                    <a:bodyPr/>
                    <a:lstStyle/>
                    <a:p>
                      <a:r>
                        <a:rPr lang="en-GB" b="1" dirty="0"/>
                        <a:t>Mild</a:t>
                      </a:r>
                    </a:p>
                  </a:txBody>
                  <a:tcPr>
                    <a:solidFill>
                      <a:srgbClr val="00B050"/>
                    </a:solidFill>
                  </a:tcPr>
                </a:tc>
                <a:tc>
                  <a:txBody>
                    <a:bodyPr/>
                    <a:lstStyle/>
                    <a:p>
                      <a:r>
                        <a:rPr lang="en-GB" b="1" dirty="0"/>
                        <a:t>Reassure</a:t>
                      </a:r>
                    </a:p>
                    <a:p>
                      <a:r>
                        <a:rPr lang="en-GB" b="1" dirty="0"/>
                        <a:t>Written</a:t>
                      </a:r>
                      <a:r>
                        <a:rPr lang="en-GB" b="1" baseline="0" dirty="0"/>
                        <a:t> information</a:t>
                      </a:r>
                    </a:p>
                    <a:p>
                      <a:r>
                        <a:rPr lang="en-GB" b="1" baseline="0" dirty="0"/>
                        <a:t>Consider steroids</a:t>
                      </a:r>
                      <a:endParaRPr lang="en-GB" b="1" dirty="0"/>
                    </a:p>
                  </a:txBody>
                  <a:tcPr>
                    <a:solidFill>
                      <a:srgbClr val="00B050"/>
                    </a:solidFill>
                  </a:tcPr>
                </a:tc>
                <a:extLst>
                  <a:ext uri="{0D108BD9-81ED-4DB2-BD59-A6C34878D82A}">
                    <a16:rowId xmlns:a16="http://schemas.microsoft.com/office/drawing/2014/main" val="10000"/>
                  </a:ext>
                </a:extLst>
              </a:tr>
              <a:tr h="1077493">
                <a:tc>
                  <a:txBody>
                    <a:bodyPr/>
                    <a:lstStyle/>
                    <a:p>
                      <a:r>
                        <a:rPr lang="en-GB" b="1" dirty="0"/>
                        <a:t>Moderate</a:t>
                      </a:r>
                    </a:p>
                  </a:txBody>
                  <a:tcPr>
                    <a:solidFill>
                      <a:srgbClr val="FFC000"/>
                    </a:solidFill>
                  </a:tcPr>
                </a:tc>
                <a:tc>
                  <a:txBody>
                    <a:bodyPr/>
                    <a:lstStyle/>
                    <a:p>
                      <a:r>
                        <a:rPr lang="en-GB" b="1" dirty="0"/>
                        <a:t>Steroids</a:t>
                      </a:r>
                    </a:p>
                    <a:p>
                      <a:r>
                        <a:rPr lang="en-GB" b="1" dirty="0"/>
                        <a:t>Review</a:t>
                      </a:r>
                    </a:p>
                    <a:p>
                      <a:r>
                        <a:rPr lang="en-GB" b="1" dirty="0"/>
                        <a:t>Consider referral</a:t>
                      </a:r>
                    </a:p>
                  </a:txBody>
                  <a:tcPr>
                    <a:solidFill>
                      <a:srgbClr val="FFC000"/>
                    </a:solidFill>
                  </a:tcPr>
                </a:tc>
                <a:extLst>
                  <a:ext uri="{0D108BD9-81ED-4DB2-BD59-A6C34878D82A}">
                    <a16:rowId xmlns:a16="http://schemas.microsoft.com/office/drawing/2014/main" val="10001"/>
                  </a:ext>
                </a:extLst>
              </a:tr>
              <a:tr h="1287006">
                <a:tc>
                  <a:txBody>
                    <a:bodyPr/>
                    <a:lstStyle/>
                    <a:p>
                      <a:r>
                        <a:rPr lang="en-GB" b="1" dirty="0">
                          <a:solidFill>
                            <a:schemeClr val="bg1"/>
                          </a:solidFill>
                        </a:rPr>
                        <a:t>Severe</a:t>
                      </a:r>
                    </a:p>
                  </a:txBody>
                  <a:tcPr>
                    <a:solidFill>
                      <a:srgbClr val="FF0000"/>
                    </a:solidFill>
                  </a:tcPr>
                </a:tc>
                <a:tc>
                  <a:txBody>
                    <a:bodyPr/>
                    <a:lstStyle/>
                    <a:p>
                      <a:r>
                        <a:rPr lang="en-GB" b="1" dirty="0">
                          <a:solidFill>
                            <a:schemeClr val="bg1"/>
                          </a:solidFill>
                        </a:rPr>
                        <a:t>Keep child calm</a:t>
                      </a:r>
                    </a:p>
                    <a:p>
                      <a:r>
                        <a:rPr lang="en-GB" b="1" dirty="0">
                          <a:solidFill>
                            <a:schemeClr val="bg1"/>
                          </a:solidFill>
                        </a:rPr>
                        <a:t>Steroids</a:t>
                      </a:r>
                    </a:p>
                    <a:p>
                      <a:r>
                        <a:rPr lang="en-GB" b="1" dirty="0">
                          <a:solidFill>
                            <a:schemeClr val="bg1"/>
                          </a:solidFill>
                        </a:rPr>
                        <a:t>Referral to paeds</a:t>
                      </a:r>
                    </a:p>
                    <a:p>
                      <a:r>
                        <a:rPr lang="en-GB" b="1" dirty="0">
                          <a:solidFill>
                            <a:schemeClr val="bg1"/>
                          </a:solidFill>
                        </a:rPr>
                        <a:t>Consider Adrenaline neb</a:t>
                      </a:r>
                    </a:p>
                  </a:txBody>
                  <a:tcPr>
                    <a:solidFill>
                      <a:srgbClr val="FF0000"/>
                    </a:solidFill>
                  </a:tcPr>
                </a:tc>
                <a:extLst>
                  <a:ext uri="{0D108BD9-81ED-4DB2-BD59-A6C34878D82A}">
                    <a16:rowId xmlns:a16="http://schemas.microsoft.com/office/drawing/2014/main" val="10002"/>
                  </a:ext>
                </a:extLst>
              </a:tr>
              <a:tr h="1580323">
                <a:tc>
                  <a:txBody>
                    <a:bodyPr/>
                    <a:lstStyle/>
                    <a:p>
                      <a:r>
                        <a:rPr lang="en-GB" b="1" dirty="0">
                          <a:solidFill>
                            <a:schemeClr val="bg1"/>
                          </a:solidFill>
                        </a:rPr>
                        <a:t>Impending failure</a:t>
                      </a:r>
                    </a:p>
                  </a:txBody>
                  <a:tcPr>
                    <a:solidFill>
                      <a:srgbClr val="7030A0"/>
                    </a:solidFill>
                  </a:tcPr>
                </a:tc>
                <a:tc>
                  <a:txBody>
                    <a:bodyPr/>
                    <a:lstStyle/>
                    <a:p>
                      <a:r>
                        <a:rPr lang="en-GB" b="1" dirty="0">
                          <a:solidFill>
                            <a:schemeClr val="bg1"/>
                          </a:solidFill>
                        </a:rPr>
                        <a:t>Keep child calm</a:t>
                      </a:r>
                    </a:p>
                    <a:p>
                      <a:r>
                        <a:rPr lang="en-GB" b="1" dirty="0">
                          <a:solidFill>
                            <a:schemeClr val="bg1"/>
                          </a:solidFill>
                        </a:rPr>
                        <a:t>2222</a:t>
                      </a:r>
                    </a:p>
                    <a:p>
                      <a:r>
                        <a:rPr lang="en-GB" b="1" dirty="0">
                          <a:solidFill>
                            <a:schemeClr val="bg1"/>
                          </a:solidFill>
                        </a:rPr>
                        <a:t>Adrenaline</a:t>
                      </a:r>
                      <a:r>
                        <a:rPr lang="en-GB" b="1" baseline="0" dirty="0">
                          <a:solidFill>
                            <a:schemeClr val="bg1"/>
                          </a:solidFill>
                        </a:rPr>
                        <a:t> neb</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bg1"/>
                          </a:solidFill>
                        </a:rPr>
                        <a:t>Steroids</a:t>
                      </a:r>
                      <a:endParaRPr lang="en-GB" b="1" baseline="0" dirty="0">
                        <a:solidFill>
                          <a:schemeClr val="bg1"/>
                        </a:solidFill>
                      </a:endParaRPr>
                    </a:p>
                    <a:p>
                      <a:r>
                        <a:rPr lang="en-GB" b="1" dirty="0">
                          <a:solidFill>
                            <a:schemeClr val="bg1"/>
                          </a:solidFill>
                          <a:hlinkClick r:id="rId4">
                            <a:extLst>
                              <a:ext uri="{A12FA001-AC4F-418D-AE19-62706E023703}">
                                <ahyp:hlinkClr xmlns:ahyp="http://schemas.microsoft.com/office/drawing/2018/hyperlinkcolor" val="tx"/>
                              </a:ext>
                            </a:extLst>
                          </a:hlinkClick>
                        </a:rPr>
                        <a:t>SORT difficult airway</a:t>
                      </a:r>
                      <a:endParaRPr lang="en-GB" b="1" dirty="0">
                        <a:solidFill>
                          <a:schemeClr val="bg1"/>
                        </a:solidFill>
                      </a:endParaRPr>
                    </a:p>
                  </a:txBody>
                  <a:tcPr>
                    <a:solidFill>
                      <a:srgbClr val="7030A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081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CABBF-0750-D942-9F05-183FA4F40585}"/>
              </a:ext>
            </a:extLst>
          </p:cNvPr>
          <p:cNvSpPr>
            <a:spLocks noGrp="1"/>
          </p:cNvSpPr>
          <p:nvPr>
            <p:ph type="title"/>
          </p:nvPr>
        </p:nvSpPr>
        <p:spPr>
          <a:xfrm>
            <a:off x="533520" y="249225"/>
            <a:ext cx="4270338" cy="1096331"/>
          </a:xfrm>
        </p:spPr>
        <p:txBody>
          <a:bodyPr>
            <a:normAutofit/>
          </a:bodyPr>
          <a:lstStyle/>
          <a:p>
            <a:r>
              <a:rPr lang="en-US" sz="3500" b="1" dirty="0">
                <a:solidFill>
                  <a:srgbClr val="303030"/>
                </a:solidFill>
              </a:rPr>
              <a:t>Objectives</a:t>
            </a:r>
          </a:p>
        </p:txBody>
      </p:sp>
      <p:sp>
        <p:nvSpPr>
          <p:cNvPr id="3" name="Content Placeholder 2">
            <a:extLst>
              <a:ext uri="{FF2B5EF4-FFF2-40B4-BE49-F238E27FC236}">
                <a16:creationId xmlns:a16="http://schemas.microsoft.com/office/drawing/2014/main" id="{D81192F9-F2BA-1740-B993-AC05829C2808}"/>
              </a:ext>
            </a:extLst>
          </p:cNvPr>
          <p:cNvSpPr>
            <a:spLocks noGrp="1"/>
          </p:cNvSpPr>
          <p:nvPr>
            <p:ph idx="1"/>
          </p:nvPr>
        </p:nvSpPr>
        <p:spPr>
          <a:xfrm>
            <a:off x="533520" y="1345556"/>
            <a:ext cx="8462757" cy="4020458"/>
          </a:xfrm>
        </p:spPr>
        <p:txBody>
          <a:bodyPr anchor="ctr">
            <a:noAutofit/>
          </a:bodyPr>
          <a:lstStyle/>
          <a:p>
            <a:r>
              <a:rPr lang="en-US" sz="3200" dirty="0"/>
              <a:t>Develop understanding of presenting features, investigations and treatments of:</a:t>
            </a:r>
          </a:p>
          <a:p>
            <a:pPr lvl="1"/>
            <a:r>
              <a:rPr lang="en-US" sz="2800" dirty="0"/>
              <a:t>Bronchiolitis</a:t>
            </a:r>
          </a:p>
          <a:p>
            <a:pPr lvl="1"/>
            <a:r>
              <a:rPr lang="en-US" sz="2800" dirty="0"/>
              <a:t>Viral Induced Wheeze</a:t>
            </a:r>
          </a:p>
          <a:p>
            <a:pPr lvl="1"/>
            <a:r>
              <a:rPr lang="en-US" sz="2800" dirty="0"/>
              <a:t>Asthma</a:t>
            </a:r>
          </a:p>
          <a:p>
            <a:pPr lvl="1"/>
            <a:r>
              <a:rPr lang="en-US" sz="2800" dirty="0"/>
              <a:t>Croup</a:t>
            </a:r>
          </a:p>
        </p:txBody>
      </p:sp>
    </p:spTree>
    <p:extLst>
      <p:ext uri="{BB962C8B-B14F-4D97-AF65-F5344CB8AC3E}">
        <p14:creationId xmlns:p14="http://schemas.microsoft.com/office/powerpoint/2010/main" val="1965191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CABBF-0750-D942-9F05-183FA4F40585}"/>
              </a:ext>
            </a:extLst>
          </p:cNvPr>
          <p:cNvSpPr>
            <a:spLocks noGrp="1"/>
          </p:cNvSpPr>
          <p:nvPr>
            <p:ph type="title"/>
          </p:nvPr>
        </p:nvSpPr>
        <p:spPr>
          <a:xfrm>
            <a:off x="636390" y="272085"/>
            <a:ext cx="4270338" cy="1096331"/>
          </a:xfrm>
        </p:spPr>
        <p:txBody>
          <a:bodyPr>
            <a:normAutofit/>
          </a:bodyPr>
          <a:lstStyle/>
          <a:p>
            <a:r>
              <a:rPr lang="en-US" sz="3500" dirty="0">
                <a:solidFill>
                  <a:srgbClr val="303030"/>
                </a:solidFill>
              </a:rPr>
              <a:t>Summary</a:t>
            </a:r>
          </a:p>
        </p:txBody>
      </p:sp>
      <p:sp>
        <p:nvSpPr>
          <p:cNvPr id="3" name="Content Placeholder 2">
            <a:extLst>
              <a:ext uri="{FF2B5EF4-FFF2-40B4-BE49-F238E27FC236}">
                <a16:creationId xmlns:a16="http://schemas.microsoft.com/office/drawing/2014/main" id="{D81192F9-F2BA-1740-B993-AC05829C2808}"/>
              </a:ext>
            </a:extLst>
          </p:cNvPr>
          <p:cNvSpPr>
            <a:spLocks noGrp="1"/>
          </p:cNvSpPr>
          <p:nvPr>
            <p:ph idx="1"/>
          </p:nvPr>
        </p:nvSpPr>
        <p:spPr>
          <a:xfrm>
            <a:off x="636390" y="1401585"/>
            <a:ext cx="8188437" cy="4020458"/>
          </a:xfrm>
        </p:spPr>
        <p:txBody>
          <a:bodyPr anchor="ctr">
            <a:noAutofit/>
          </a:bodyPr>
          <a:lstStyle/>
          <a:p>
            <a:r>
              <a:rPr lang="en-US" dirty="0"/>
              <a:t>Developed understanding of presenting features, investigations and treatments of:</a:t>
            </a:r>
          </a:p>
          <a:p>
            <a:pPr lvl="1"/>
            <a:r>
              <a:rPr lang="en-US" sz="2800" dirty="0"/>
              <a:t>Bronchiolitis</a:t>
            </a:r>
          </a:p>
          <a:p>
            <a:pPr lvl="1"/>
            <a:r>
              <a:rPr lang="en-US" sz="2800" dirty="0"/>
              <a:t>Viral Induced Wheeze</a:t>
            </a:r>
          </a:p>
          <a:p>
            <a:pPr lvl="1"/>
            <a:r>
              <a:rPr lang="en-US" sz="2800" dirty="0"/>
              <a:t>Asthma</a:t>
            </a:r>
          </a:p>
          <a:p>
            <a:pPr lvl="1"/>
            <a:r>
              <a:rPr lang="en-US" sz="2800" dirty="0"/>
              <a:t>Croup</a:t>
            </a:r>
          </a:p>
        </p:txBody>
      </p:sp>
    </p:spTree>
    <p:extLst>
      <p:ext uri="{BB962C8B-B14F-4D97-AF65-F5344CB8AC3E}">
        <p14:creationId xmlns:p14="http://schemas.microsoft.com/office/powerpoint/2010/main" val="1900536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3FF5-2DE0-4DA3-9FAF-5BAB3EB4C42B}"/>
              </a:ext>
            </a:extLst>
          </p:cNvPr>
          <p:cNvSpPr>
            <a:spLocks noGrp="1"/>
          </p:cNvSpPr>
          <p:nvPr>
            <p:ph type="title"/>
          </p:nvPr>
        </p:nvSpPr>
        <p:spPr/>
        <p:txBody>
          <a:bodyPr>
            <a:normAutofit/>
          </a:bodyPr>
          <a:lstStyle/>
          <a:p>
            <a:r>
              <a:rPr lang="en-US" sz="4000" dirty="0">
                <a:cs typeface="Calibri Light"/>
              </a:rPr>
              <a:t>A bit about Wessex Healthier Together</a:t>
            </a:r>
            <a:endParaRPr lang="en-US" sz="4000" dirty="0"/>
          </a:p>
        </p:txBody>
      </p:sp>
      <p:sp>
        <p:nvSpPr>
          <p:cNvPr id="3" name="Content Placeholder 2">
            <a:extLst>
              <a:ext uri="{FF2B5EF4-FFF2-40B4-BE49-F238E27FC236}">
                <a16:creationId xmlns:a16="http://schemas.microsoft.com/office/drawing/2014/main" id="{32B70EAF-F37B-471B-9CD8-58B69785A483}"/>
              </a:ext>
            </a:extLst>
          </p:cNvPr>
          <p:cNvSpPr>
            <a:spLocks noGrp="1"/>
          </p:cNvSpPr>
          <p:nvPr>
            <p:ph idx="1"/>
          </p:nvPr>
        </p:nvSpPr>
        <p:spPr/>
        <p:txBody>
          <a:bodyPr vert="horz" lIns="91440" tIns="45720" rIns="91440" bIns="45720" rtlCol="0" anchor="t">
            <a:noAutofit/>
          </a:bodyPr>
          <a:lstStyle/>
          <a:p>
            <a:pPr>
              <a:lnSpc>
                <a:spcPct val="120000"/>
              </a:lnSpc>
            </a:pPr>
            <a:r>
              <a:rPr lang="en-US" sz="2400" dirty="0">
                <a:cs typeface="Calibri"/>
              </a:rPr>
              <a:t>Website and app with resources for common childhood acute presentations for families, GPs, pharmacists, child health nurses and Emergency Departments as well as wellbeing resources for young people.</a:t>
            </a:r>
          </a:p>
          <a:p>
            <a:endParaRPr lang="en-US" sz="2400" dirty="0">
              <a:cs typeface="Calibri"/>
            </a:endParaRPr>
          </a:p>
          <a:p>
            <a:pPr>
              <a:lnSpc>
                <a:spcPct val="120000"/>
              </a:lnSpc>
            </a:pPr>
            <a:r>
              <a:rPr lang="en-US" sz="2400" dirty="0">
                <a:cs typeface="Calibri"/>
              </a:rPr>
              <a:t>Clinical pathways and safety netting sheets for:</a:t>
            </a:r>
          </a:p>
          <a:p>
            <a:pPr lvl="1">
              <a:lnSpc>
                <a:spcPct val="120000"/>
              </a:lnSpc>
            </a:pPr>
            <a:endParaRPr lang="en-US" dirty="0">
              <a:cs typeface="Calibri"/>
            </a:endParaRPr>
          </a:p>
          <a:p>
            <a:endParaRPr lang="en-US" dirty="0">
              <a:cs typeface="Calibri"/>
            </a:endParaRPr>
          </a:p>
          <a:p>
            <a:endParaRPr lang="en-US" dirty="0">
              <a:cs typeface="Calibri"/>
            </a:endParaRPr>
          </a:p>
        </p:txBody>
      </p:sp>
      <p:graphicFrame>
        <p:nvGraphicFramePr>
          <p:cNvPr id="4" name="Table 4">
            <a:extLst>
              <a:ext uri="{FF2B5EF4-FFF2-40B4-BE49-F238E27FC236}">
                <a16:creationId xmlns:a16="http://schemas.microsoft.com/office/drawing/2014/main" id="{5EED20B2-7F69-451D-9051-E978332D75BF}"/>
              </a:ext>
            </a:extLst>
          </p:cNvPr>
          <p:cNvGraphicFramePr>
            <a:graphicFrameLocks noGrp="1"/>
          </p:cNvGraphicFramePr>
          <p:nvPr>
            <p:extLst>
              <p:ext uri="{D42A27DB-BD31-4B8C-83A1-F6EECF244321}">
                <p14:modId xmlns:p14="http://schemas.microsoft.com/office/powerpoint/2010/main" val="3495689003"/>
              </p:ext>
            </p:extLst>
          </p:nvPr>
        </p:nvGraphicFramePr>
        <p:xfrm>
          <a:off x="1210501" y="4317980"/>
          <a:ext cx="8168630" cy="741677"/>
        </p:xfrm>
        <a:graphic>
          <a:graphicData uri="http://schemas.openxmlformats.org/drawingml/2006/table">
            <a:tbl>
              <a:tblPr firstRow="1" bandRow="1">
                <a:tableStyleId>{306799F8-075E-4A3A-A7F6-7FBC6576F1A4}</a:tableStyleId>
              </a:tblPr>
              <a:tblGrid>
                <a:gridCol w="1633726">
                  <a:extLst>
                    <a:ext uri="{9D8B030D-6E8A-4147-A177-3AD203B41FA5}">
                      <a16:colId xmlns:a16="http://schemas.microsoft.com/office/drawing/2014/main" val="3227303081"/>
                    </a:ext>
                  </a:extLst>
                </a:gridCol>
                <a:gridCol w="1633726">
                  <a:extLst>
                    <a:ext uri="{9D8B030D-6E8A-4147-A177-3AD203B41FA5}">
                      <a16:colId xmlns:a16="http://schemas.microsoft.com/office/drawing/2014/main" val="4284663699"/>
                    </a:ext>
                  </a:extLst>
                </a:gridCol>
                <a:gridCol w="1323472">
                  <a:extLst>
                    <a:ext uri="{9D8B030D-6E8A-4147-A177-3AD203B41FA5}">
                      <a16:colId xmlns:a16="http://schemas.microsoft.com/office/drawing/2014/main" val="444788111"/>
                    </a:ext>
                  </a:extLst>
                </a:gridCol>
                <a:gridCol w="1417052">
                  <a:extLst>
                    <a:ext uri="{9D8B030D-6E8A-4147-A177-3AD203B41FA5}">
                      <a16:colId xmlns:a16="http://schemas.microsoft.com/office/drawing/2014/main" val="28309218"/>
                    </a:ext>
                  </a:extLst>
                </a:gridCol>
                <a:gridCol w="2160654">
                  <a:extLst>
                    <a:ext uri="{9D8B030D-6E8A-4147-A177-3AD203B41FA5}">
                      <a16:colId xmlns:a16="http://schemas.microsoft.com/office/drawing/2014/main" val="133553721"/>
                    </a:ext>
                  </a:extLst>
                </a:gridCol>
              </a:tblGrid>
              <a:tr h="370839">
                <a:tc>
                  <a:txBody>
                    <a:bodyPr/>
                    <a:lstStyle/>
                    <a:p>
                      <a:pPr lvl="0">
                        <a:buNone/>
                      </a:pPr>
                      <a:r>
                        <a:rPr lang="en-US" sz="1800" u="none" strike="noStrike" noProof="0" dirty="0"/>
                        <a:t>Bronchiolitis</a:t>
                      </a:r>
                      <a:endParaRPr lang="en-US" dirty="0"/>
                    </a:p>
                  </a:txBody>
                  <a:tcPr/>
                </a:tc>
                <a:tc>
                  <a:txBody>
                    <a:bodyPr/>
                    <a:lstStyle/>
                    <a:p>
                      <a:pPr lvl="0">
                        <a:buNone/>
                      </a:pPr>
                      <a:r>
                        <a:rPr lang="en-US" sz="1800" u="none" strike="noStrike" noProof="0" dirty="0"/>
                        <a:t>Asthma</a:t>
                      </a:r>
                      <a:endParaRPr lang="en-US" dirty="0"/>
                    </a:p>
                  </a:txBody>
                  <a:tcPr/>
                </a:tc>
                <a:tc>
                  <a:txBody>
                    <a:bodyPr/>
                    <a:lstStyle/>
                    <a:p>
                      <a:pPr lvl="0">
                        <a:buNone/>
                      </a:pPr>
                      <a:r>
                        <a:rPr lang="en-US" dirty="0"/>
                        <a:t>Fever</a:t>
                      </a:r>
                    </a:p>
                  </a:txBody>
                  <a:tcPr/>
                </a:tc>
                <a:tc>
                  <a:txBody>
                    <a:bodyPr/>
                    <a:lstStyle/>
                    <a:p>
                      <a:pPr lvl="0">
                        <a:buNone/>
                      </a:pPr>
                      <a:r>
                        <a:rPr lang="en-US" dirty="0"/>
                        <a:t>Head injury</a:t>
                      </a:r>
                    </a:p>
                  </a:txBody>
                  <a:tcPr/>
                </a:tc>
                <a:tc>
                  <a:txBody>
                    <a:bodyPr/>
                    <a:lstStyle/>
                    <a:p>
                      <a:pPr lvl="0">
                        <a:buNone/>
                      </a:pPr>
                      <a:r>
                        <a:rPr lang="en-US" dirty="0"/>
                        <a:t>Lymphadenopathy</a:t>
                      </a:r>
                    </a:p>
                  </a:txBody>
                  <a:tcPr/>
                </a:tc>
                <a:extLst>
                  <a:ext uri="{0D108BD9-81ED-4DB2-BD59-A6C34878D82A}">
                    <a16:rowId xmlns:a16="http://schemas.microsoft.com/office/drawing/2014/main" val="2018711045"/>
                  </a:ext>
                </a:extLst>
              </a:tr>
              <a:tr h="370838">
                <a:tc>
                  <a:txBody>
                    <a:bodyPr/>
                    <a:lstStyle/>
                    <a:p>
                      <a:pPr lvl="0">
                        <a:buNone/>
                      </a:pPr>
                      <a:r>
                        <a:rPr lang="en-US" sz="1800" b="1" u="none" strike="noStrike" noProof="0" dirty="0"/>
                        <a:t>Viral wheeze</a:t>
                      </a:r>
                      <a:endParaRPr lang="en-US" b="1" dirty="0"/>
                    </a:p>
                  </a:txBody>
                  <a:tcPr/>
                </a:tc>
                <a:tc>
                  <a:txBody>
                    <a:bodyPr/>
                    <a:lstStyle/>
                    <a:p>
                      <a:pPr lvl="0">
                        <a:buNone/>
                      </a:pPr>
                      <a:r>
                        <a:rPr lang="en-US" sz="1800" b="1" u="none" strike="noStrike" noProof="0" dirty="0"/>
                        <a:t>D&amp;V</a:t>
                      </a:r>
                      <a:endParaRPr lang="en-US" b="1" dirty="0"/>
                    </a:p>
                  </a:txBody>
                  <a:tcPr/>
                </a:tc>
                <a:tc>
                  <a:txBody>
                    <a:bodyPr/>
                    <a:lstStyle/>
                    <a:p>
                      <a:pPr lvl="0">
                        <a:buNone/>
                      </a:pPr>
                      <a:r>
                        <a:rPr lang="en-US" b="1" dirty="0"/>
                        <a:t>Limp</a:t>
                      </a:r>
                    </a:p>
                  </a:txBody>
                  <a:tcPr/>
                </a:tc>
                <a:tc>
                  <a:txBody>
                    <a:bodyPr/>
                    <a:lstStyle/>
                    <a:p>
                      <a:pPr lvl="0">
                        <a:buNone/>
                      </a:pPr>
                      <a:r>
                        <a:rPr lang="en-US" b="1" dirty="0"/>
                        <a:t>Abdo pain</a:t>
                      </a:r>
                    </a:p>
                  </a:txBody>
                  <a:tcPr/>
                </a:tc>
                <a:tc>
                  <a:txBody>
                    <a:bodyPr/>
                    <a:lstStyle/>
                    <a:p>
                      <a:pPr lvl="0">
                        <a:buNone/>
                      </a:pPr>
                      <a:r>
                        <a:rPr lang="en-US" b="1" dirty="0"/>
                        <a:t>UTI</a:t>
                      </a:r>
                    </a:p>
                  </a:txBody>
                  <a:tcPr/>
                </a:tc>
                <a:extLst>
                  <a:ext uri="{0D108BD9-81ED-4DB2-BD59-A6C34878D82A}">
                    <a16:rowId xmlns:a16="http://schemas.microsoft.com/office/drawing/2014/main" val="655852217"/>
                  </a:ext>
                </a:extLst>
              </a:tr>
            </a:tbl>
          </a:graphicData>
        </a:graphic>
      </p:graphicFrame>
      <p:sp>
        <p:nvSpPr>
          <p:cNvPr id="6" name="TextBox 1">
            <a:extLst>
              <a:ext uri="{FF2B5EF4-FFF2-40B4-BE49-F238E27FC236}">
                <a16:creationId xmlns:a16="http://schemas.microsoft.com/office/drawing/2014/main" id="{0688DEAA-611C-4147-B7F4-B824B501BB54}"/>
              </a:ext>
            </a:extLst>
          </p:cNvPr>
          <p:cNvSpPr txBox="1"/>
          <p:nvPr/>
        </p:nvSpPr>
        <p:spPr>
          <a:xfrm>
            <a:off x="525780" y="5680710"/>
            <a:ext cx="1118997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Thank you for attending a Wessex Healthier Together Emergency Department workshop. If you have any questions or suggestions please email: </a:t>
            </a:r>
            <a:r>
              <a:rPr lang="en-US" dirty="0">
                <a:hlinkClick r:id="rId3"/>
              </a:rPr>
              <a:t>David.james@uhs.nhs.uk</a:t>
            </a:r>
            <a:r>
              <a:rPr lang="en-US" dirty="0"/>
              <a:t> or </a:t>
            </a:r>
            <a:r>
              <a:rPr lang="en-US" dirty="0">
                <a:hlinkClick r:id="rId4"/>
              </a:rPr>
              <a:t>alan.charters@porthosp.nhs.uk</a:t>
            </a:r>
            <a:r>
              <a:rPr lang="en-US" dirty="0"/>
              <a:t>  </a:t>
            </a:r>
          </a:p>
        </p:txBody>
      </p:sp>
    </p:spTree>
    <p:extLst>
      <p:ext uri="{BB962C8B-B14F-4D97-AF65-F5344CB8AC3E}">
        <p14:creationId xmlns:p14="http://schemas.microsoft.com/office/powerpoint/2010/main" val="1921476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E2F9-A19A-6C4C-9114-33FB44206ACB}"/>
              </a:ext>
            </a:extLst>
          </p:cNvPr>
          <p:cNvSpPr>
            <a:spLocks noGrp="1"/>
          </p:cNvSpPr>
          <p:nvPr>
            <p:ph type="title"/>
          </p:nvPr>
        </p:nvSpPr>
        <p:spPr>
          <a:xfrm>
            <a:off x="773550" y="294945"/>
            <a:ext cx="4270338" cy="1096331"/>
          </a:xfrm>
        </p:spPr>
        <p:txBody>
          <a:bodyPr>
            <a:normAutofit/>
          </a:bodyPr>
          <a:lstStyle/>
          <a:p>
            <a:r>
              <a:rPr lang="en-US" sz="3500" b="1" dirty="0">
                <a:solidFill>
                  <a:srgbClr val="303030"/>
                </a:solidFill>
              </a:rPr>
              <a:t>Case 1</a:t>
            </a:r>
          </a:p>
        </p:txBody>
      </p:sp>
      <p:graphicFrame>
        <p:nvGraphicFramePr>
          <p:cNvPr id="6" name="Content Placeholder 5">
            <a:extLst>
              <a:ext uri="{FF2B5EF4-FFF2-40B4-BE49-F238E27FC236}">
                <a16:creationId xmlns:a16="http://schemas.microsoft.com/office/drawing/2014/main" id="{55E0002B-B12A-374F-8257-974106E718BF}"/>
              </a:ext>
            </a:extLst>
          </p:cNvPr>
          <p:cNvGraphicFramePr>
            <a:graphicFrameLocks noGrp="1"/>
          </p:cNvGraphicFramePr>
          <p:nvPr>
            <p:ph idx="1"/>
            <p:extLst>
              <p:ext uri="{D42A27DB-BD31-4B8C-83A1-F6EECF244321}">
                <p14:modId xmlns:p14="http://schemas.microsoft.com/office/powerpoint/2010/main" val="3510290513"/>
              </p:ext>
            </p:extLst>
          </p:nvPr>
        </p:nvGraphicFramePr>
        <p:xfrm>
          <a:off x="773550" y="1520190"/>
          <a:ext cx="8724780" cy="4469132"/>
        </p:xfrm>
        <a:graphic>
          <a:graphicData uri="http://schemas.openxmlformats.org/drawingml/2006/table">
            <a:tbl>
              <a:tblPr firstRow="1" bandRow="1">
                <a:tableStyleId>{7DF18680-E054-41AD-8BC1-D1AEF772440D}</a:tableStyleId>
              </a:tblPr>
              <a:tblGrid>
                <a:gridCol w="4362390">
                  <a:extLst>
                    <a:ext uri="{9D8B030D-6E8A-4147-A177-3AD203B41FA5}">
                      <a16:colId xmlns:a16="http://schemas.microsoft.com/office/drawing/2014/main" val="944189712"/>
                    </a:ext>
                  </a:extLst>
                </a:gridCol>
                <a:gridCol w="4362390">
                  <a:extLst>
                    <a:ext uri="{9D8B030D-6E8A-4147-A177-3AD203B41FA5}">
                      <a16:colId xmlns:a16="http://schemas.microsoft.com/office/drawing/2014/main" val="2240380478"/>
                    </a:ext>
                  </a:extLst>
                </a:gridCol>
              </a:tblGrid>
              <a:tr h="524516">
                <a:tc>
                  <a:txBody>
                    <a:bodyPr/>
                    <a:lstStyle/>
                    <a:p>
                      <a:r>
                        <a:rPr lang="en-US" sz="2400" dirty="0"/>
                        <a:t>History</a:t>
                      </a:r>
                    </a:p>
                  </a:txBody>
                  <a:tcPr/>
                </a:tc>
                <a:tc>
                  <a:txBody>
                    <a:bodyPr/>
                    <a:lstStyle/>
                    <a:p>
                      <a:r>
                        <a:rPr lang="en-US" sz="2400" dirty="0"/>
                        <a:t>Examination</a:t>
                      </a:r>
                    </a:p>
                  </a:txBody>
                  <a:tcPr/>
                </a:tc>
                <a:extLst>
                  <a:ext uri="{0D108BD9-81ED-4DB2-BD59-A6C34878D82A}">
                    <a16:rowId xmlns:a16="http://schemas.microsoft.com/office/drawing/2014/main" val="1530437528"/>
                  </a:ext>
                </a:extLst>
              </a:tr>
              <a:tr h="524516">
                <a:tc>
                  <a:txBody>
                    <a:bodyPr/>
                    <a:lstStyle/>
                    <a:p>
                      <a:r>
                        <a:rPr lang="en-US" sz="2400" dirty="0"/>
                        <a:t>5 month old boy (Jack)</a:t>
                      </a:r>
                    </a:p>
                  </a:txBody>
                  <a:tcPr/>
                </a:tc>
                <a:tc>
                  <a:txBody>
                    <a:bodyPr/>
                    <a:lstStyle/>
                    <a:p>
                      <a:r>
                        <a:rPr lang="en-US" sz="2400" dirty="0"/>
                        <a:t>Alert</a:t>
                      </a:r>
                    </a:p>
                  </a:txBody>
                  <a:tcPr/>
                </a:tc>
                <a:extLst>
                  <a:ext uri="{0D108BD9-81ED-4DB2-BD59-A6C34878D82A}">
                    <a16:rowId xmlns:a16="http://schemas.microsoft.com/office/drawing/2014/main" val="3875370198"/>
                  </a:ext>
                </a:extLst>
              </a:tr>
              <a:tr h="94412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3 days of coryza</a:t>
                      </a:r>
                    </a:p>
                    <a:p>
                      <a:endParaRPr lang="en-US" sz="2400" dirty="0"/>
                    </a:p>
                  </a:txBody>
                  <a:tcPr/>
                </a:tc>
                <a:tc>
                  <a:txBody>
                    <a:bodyPr/>
                    <a:lstStyle/>
                    <a:p>
                      <a:r>
                        <a:rPr lang="en-US" sz="2400" dirty="0"/>
                        <a:t>Well hydrated and perfused</a:t>
                      </a:r>
                    </a:p>
                  </a:txBody>
                  <a:tcPr/>
                </a:tc>
                <a:extLst>
                  <a:ext uri="{0D108BD9-81ED-4DB2-BD59-A6C34878D82A}">
                    <a16:rowId xmlns:a16="http://schemas.microsoft.com/office/drawing/2014/main" val="1121890838"/>
                  </a:ext>
                </a:extLst>
              </a:tr>
              <a:tr h="94412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Difficulty breathing today</a:t>
                      </a:r>
                    </a:p>
                    <a:p>
                      <a:endParaRPr lang="en-US" sz="2400" dirty="0"/>
                    </a:p>
                  </a:txBody>
                  <a:tcPr/>
                </a:tc>
                <a:tc>
                  <a:txBody>
                    <a:bodyPr/>
                    <a:lstStyle/>
                    <a:p>
                      <a:r>
                        <a:rPr lang="en-US" sz="2400" dirty="0"/>
                        <a:t>RR 36. Mild recession. No other signs of </a:t>
                      </a:r>
                      <a:r>
                        <a:rPr lang="en-US" sz="2400" dirty="0" err="1"/>
                        <a:t>resp</a:t>
                      </a:r>
                      <a:r>
                        <a:rPr lang="en-US" sz="2400" dirty="0"/>
                        <a:t> distress</a:t>
                      </a:r>
                    </a:p>
                  </a:txBody>
                  <a:tcPr/>
                </a:tc>
                <a:extLst>
                  <a:ext uri="{0D108BD9-81ED-4DB2-BD59-A6C34878D82A}">
                    <a16:rowId xmlns:a16="http://schemas.microsoft.com/office/drawing/2014/main" val="247763222"/>
                  </a:ext>
                </a:extLst>
              </a:tr>
              <a:tr h="765921">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Breast feeding near normal</a:t>
                      </a:r>
                    </a:p>
                  </a:txBody>
                  <a:tcPr/>
                </a:tc>
                <a:tc>
                  <a:txBody>
                    <a:bodyPr/>
                    <a:lstStyle/>
                    <a:p>
                      <a:r>
                        <a:rPr lang="en-US" sz="2400" dirty="0" err="1"/>
                        <a:t>Sats</a:t>
                      </a:r>
                      <a:r>
                        <a:rPr lang="en-US" sz="2400" dirty="0"/>
                        <a:t> 95%</a:t>
                      </a:r>
                    </a:p>
                  </a:txBody>
                  <a:tcPr/>
                </a:tc>
                <a:extLst>
                  <a:ext uri="{0D108BD9-81ED-4DB2-BD59-A6C34878D82A}">
                    <a16:rowId xmlns:a16="http://schemas.microsoft.com/office/drawing/2014/main" val="2695684252"/>
                  </a:ext>
                </a:extLst>
              </a:tr>
              <a:tr h="765921">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Previously well term baby</a:t>
                      </a:r>
                    </a:p>
                  </a:txBody>
                  <a:tcPr/>
                </a:tc>
                <a:tc>
                  <a:txBody>
                    <a:bodyPr/>
                    <a:lstStyle/>
                    <a:p>
                      <a:r>
                        <a:rPr lang="en-US" sz="2400" dirty="0"/>
                        <a:t>Bilateral scattered crackles</a:t>
                      </a:r>
                    </a:p>
                  </a:txBody>
                  <a:tcPr/>
                </a:tc>
                <a:extLst>
                  <a:ext uri="{0D108BD9-81ED-4DB2-BD59-A6C34878D82A}">
                    <a16:rowId xmlns:a16="http://schemas.microsoft.com/office/drawing/2014/main" val="2702310516"/>
                  </a:ext>
                </a:extLst>
              </a:tr>
            </a:tbl>
          </a:graphicData>
        </a:graphic>
      </p:graphicFrame>
    </p:spTree>
    <p:extLst>
      <p:ext uri="{BB962C8B-B14F-4D97-AF65-F5344CB8AC3E}">
        <p14:creationId xmlns:p14="http://schemas.microsoft.com/office/powerpoint/2010/main" val="3300224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43B1-3F70-3040-B4F4-4F37E581DAA5}"/>
              </a:ext>
            </a:extLst>
          </p:cNvPr>
          <p:cNvSpPr>
            <a:spLocks noGrp="1"/>
          </p:cNvSpPr>
          <p:nvPr>
            <p:ph type="title"/>
          </p:nvPr>
        </p:nvSpPr>
        <p:spPr>
          <a:xfrm>
            <a:off x="1105020" y="272085"/>
            <a:ext cx="4270338" cy="1096331"/>
          </a:xfrm>
        </p:spPr>
        <p:txBody>
          <a:bodyPr>
            <a:normAutofit/>
          </a:bodyPr>
          <a:lstStyle/>
          <a:p>
            <a:r>
              <a:rPr lang="en-US" sz="3500" b="1" dirty="0">
                <a:solidFill>
                  <a:srgbClr val="303030"/>
                </a:solidFill>
              </a:rPr>
              <a:t>Management</a:t>
            </a:r>
          </a:p>
        </p:txBody>
      </p:sp>
      <p:sp>
        <p:nvSpPr>
          <p:cNvPr id="3" name="Content Placeholder 2">
            <a:extLst>
              <a:ext uri="{FF2B5EF4-FFF2-40B4-BE49-F238E27FC236}">
                <a16:creationId xmlns:a16="http://schemas.microsoft.com/office/drawing/2014/main" id="{FAC9005F-D62A-204B-BB36-F3FEF2CD122D}"/>
              </a:ext>
            </a:extLst>
          </p:cNvPr>
          <p:cNvSpPr>
            <a:spLocks noGrp="1"/>
          </p:cNvSpPr>
          <p:nvPr>
            <p:ph idx="1"/>
          </p:nvPr>
        </p:nvSpPr>
        <p:spPr>
          <a:xfrm>
            <a:off x="1105020" y="1022349"/>
            <a:ext cx="8199867" cy="4020458"/>
          </a:xfrm>
        </p:spPr>
        <p:txBody>
          <a:bodyPr anchor="ctr">
            <a:normAutofit/>
          </a:bodyPr>
          <a:lstStyle/>
          <a:p>
            <a:pPr marL="0" indent="0">
              <a:buNone/>
            </a:pPr>
            <a:r>
              <a:rPr lang="en-US" b="1" u="sng" dirty="0"/>
              <a:t>Diagnosis:</a:t>
            </a:r>
          </a:p>
          <a:p>
            <a:pPr marL="0" indent="0">
              <a:buNone/>
            </a:pPr>
            <a:r>
              <a:rPr lang="en-US" dirty="0"/>
              <a:t>This baby has </a:t>
            </a:r>
            <a:r>
              <a:rPr lang="en-US" dirty="0">
                <a:solidFill>
                  <a:srgbClr val="00B050"/>
                </a:solidFill>
              </a:rPr>
              <a:t>MILD (low risk)</a:t>
            </a:r>
            <a:r>
              <a:rPr lang="en-US" dirty="0"/>
              <a:t> bronchiolitis</a:t>
            </a:r>
          </a:p>
          <a:p>
            <a:endParaRPr lang="en-US" sz="1700" dirty="0"/>
          </a:p>
          <a:p>
            <a:pPr marL="0" indent="0">
              <a:buNone/>
            </a:pPr>
            <a:r>
              <a:rPr lang="en-US" b="1" u="sng" dirty="0"/>
              <a:t>Correct treatment:</a:t>
            </a:r>
          </a:p>
          <a:p>
            <a:pPr marL="0" indent="0">
              <a:buNone/>
            </a:pPr>
            <a:r>
              <a:rPr lang="en-US" dirty="0"/>
              <a:t>Allow home with </a:t>
            </a:r>
            <a:r>
              <a:rPr lang="en-US" dirty="0">
                <a:hlinkClick r:id="rId3"/>
              </a:rPr>
              <a:t>WHT safety netting advice sheet</a:t>
            </a:r>
            <a:endParaRPr lang="en-US" dirty="0"/>
          </a:p>
        </p:txBody>
      </p:sp>
    </p:spTree>
    <p:extLst>
      <p:ext uri="{BB962C8B-B14F-4D97-AF65-F5344CB8AC3E}">
        <p14:creationId xmlns:p14="http://schemas.microsoft.com/office/powerpoint/2010/main" val="148596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E2F9-A19A-6C4C-9114-33FB44206ACB}"/>
              </a:ext>
            </a:extLst>
          </p:cNvPr>
          <p:cNvSpPr>
            <a:spLocks noGrp="1"/>
          </p:cNvSpPr>
          <p:nvPr>
            <p:ph type="title"/>
          </p:nvPr>
        </p:nvSpPr>
        <p:spPr>
          <a:xfrm>
            <a:off x="739260" y="263364"/>
            <a:ext cx="4270338" cy="1096331"/>
          </a:xfrm>
        </p:spPr>
        <p:txBody>
          <a:bodyPr>
            <a:normAutofit/>
          </a:bodyPr>
          <a:lstStyle/>
          <a:p>
            <a:r>
              <a:rPr lang="en-US" sz="3500" b="1" dirty="0">
                <a:solidFill>
                  <a:srgbClr val="303030"/>
                </a:solidFill>
              </a:rPr>
              <a:t>Case 2</a:t>
            </a:r>
          </a:p>
        </p:txBody>
      </p:sp>
      <p:graphicFrame>
        <p:nvGraphicFramePr>
          <p:cNvPr id="8" name="Content Placeholder 5">
            <a:extLst>
              <a:ext uri="{FF2B5EF4-FFF2-40B4-BE49-F238E27FC236}">
                <a16:creationId xmlns:a16="http://schemas.microsoft.com/office/drawing/2014/main" id="{1BF49367-987F-CD41-B25B-D205FA49E6B3}"/>
              </a:ext>
            </a:extLst>
          </p:cNvPr>
          <p:cNvGraphicFramePr>
            <a:graphicFrameLocks noGrp="1"/>
          </p:cNvGraphicFramePr>
          <p:nvPr>
            <p:ph idx="1"/>
            <p:extLst>
              <p:ext uri="{D42A27DB-BD31-4B8C-83A1-F6EECF244321}">
                <p14:modId xmlns:p14="http://schemas.microsoft.com/office/powerpoint/2010/main" val="900437386"/>
              </p:ext>
            </p:extLst>
          </p:nvPr>
        </p:nvGraphicFramePr>
        <p:xfrm>
          <a:off x="739260" y="1520190"/>
          <a:ext cx="8599050" cy="4080510"/>
        </p:xfrm>
        <a:graphic>
          <a:graphicData uri="http://schemas.openxmlformats.org/drawingml/2006/table">
            <a:tbl>
              <a:tblPr firstRow="1" bandRow="1">
                <a:tableStyleId>{7DF18680-E054-41AD-8BC1-D1AEF772440D}</a:tableStyleId>
              </a:tblPr>
              <a:tblGrid>
                <a:gridCol w="4299525">
                  <a:extLst>
                    <a:ext uri="{9D8B030D-6E8A-4147-A177-3AD203B41FA5}">
                      <a16:colId xmlns:a16="http://schemas.microsoft.com/office/drawing/2014/main" val="944189712"/>
                    </a:ext>
                  </a:extLst>
                </a:gridCol>
                <a:gridCol w="4299525">
                  <a:extLst>
                    <a:ext uri="{9D8B030D-6E8A-4147-A177-3AD203B41FA5}">
                      <a16:colId xmlns:a16="http://schemas.microsoft.com/office/drawing/2014/main" val="2240380478"/>
                    </a:ext>
                  </a:extLst>
                </a:gridCol>
              </a:tblGrid>
              <a:tr h="478906">
                <a:tc>
                  <a:txBody>
                    <a:bodyPr/>
                    <a:lstStyle/>
                    <a:p>
                      <a:r>
                        <a:rPr lang="en-US" sz="2400" dirty="0"/>
                        <a:t>History</a:t>
                      </a:r>
                    </a:p>
                  </a:txBody>
                  <a:tcPr/>
                </a:tc>
                <a:tc>
                  <a:txBody>
                    <a:bodyPr/>
                    <a:lstStyle/>
                    <a:p>
                      <a:r>
                        <a:rPr lang="en-US" sz="2400" dirty="0"/>
                        <a:t>Examination</a:t>
                      </a:r>
                    </a:p>
                  </a:txBody>
                  <a:tcPr/>
                </a:tc>
                <a:extLst>
                  <a:ext uri="{0D108BD9-81ED-4DB2-BD59-A6C34878D82A}">
                    <a16:rowId xmlns:a16="http://schemas.microsoft.com/office/drawing/2014/main" val="1530437528"/>
                  </a:ext>
                </a:extLst>
              </a:tr>
              <a:tr h="478906">
                <a:tc>
                  <a:txBody>
                    <a:bodyPr/>
                    <a:lstStyle/>
                    <a:p>
                      <a:r>
                        <a:rPr lang="en-US" sz="2400" dirty="0"/>
                        <a:t>8 week old girl (Isla)</a:t>
                      </a:r>
                    </a:p>
                  </a:txBody>
                  <a:tcPr/>
                </a:tc>
                <a:tc>
                  <a:txBody>
                    <a:bodyPr/>
                    <a:lstStyle/>
                    <a:p>
                      <a:r>
                        <a:rPr lang="en-US" sz="2400" dirty="0"/>
                        <a:t>Alert</a:t>
                      </a:r>
                    </a:p>
                  </a:txBody>
                  <a:tcPr/>
                </a:tc>
                <a:extLst>
                  <a:ext uri="{0D108BD9-81ED-4DB2-BD59-A6C34878D82A}">
                    <a16:rowId xmlns:a16="http://schemas.microsoft.com/office/drawing/2014/main" val="3875370198"/>
                  </a:ext>
                </a:extLst>
              </a:tr>
              <a:tr h="86203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2 days of coryza</a:t>
                      </a:r>
                    </a:p>
                    <a:p>
                      <a:endParaRPr lang="en-US" sz="2400" dirty="0"/>
                    </a:p>
                  </a:txBody>
                  <a:tcPr/>
                </a:tc>
                <a:tc>
                  <a:txBody>
                    <a:bodyPr/>
                    <a:lstStyle/>
                    <a:p>
                      <a:r>
                        <a:rPr lang="en-US" sz="2400" dirty="0"/>
                        <a:t>Mottled. CRT 2-3 s</a:t>
                      </a:r>
                    </a:p>
                  </a:txBody>
                  <a:tcPr/>
                </a:tc>
                <a:extLst>
                  <a:ext uri="{0D108BD9-81ED-4DB2-BD59-A6C34878D82A}">
                    <a16:rowId xmlns:a16="http://schemas.microsoft.com/office/drawing/2014/main" val="1121890838"/>
                  </a:ext>
                </a:extLst>
              </a:tr>
              <a:tr h="86203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Difficulty breathing today</a:t>
                      </a:r>
                    </a:p>
                    <a:p>
                      <a:endParaRPr lang="en-US" sz="2400" dirty="0"/>
                    </a:p>
                  </a:txBody>
                  <a:tcPr/>
                </a:tc>
                <a:tc>
                  <a:txBody>
                    <a:bodyPr/>
                    <a:lstStyle/>
                    <a:p>
                      <a:r>
                        <a:rPr lang="en-US" sz="2400" dirty="0"/>
                        <a:t>RR 50. Moderate recession. Nasal flaring</a:t>
                      </a:r>
                    </a:p>
                  </a:txBody>
                  <a:tcPr/>
                </a:tc>
                <a:extLst>
                  <a:ext uri="{0D108BD9-81ED-4DB2-BD59-A6C34878D82A}">
                    <a16:rowId xmlns:a16="http://schemas.microsoft.com/office/drawing/2014/main" val="247763222"/>
                  </a:ext>
                </a:extLst>
              </a:tr>
              <a:tr h="69931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Breast feeding &lt;50%</a:t>
                      </a:r>
                    </a:p>
                  </a:txBody>
                  <a:tcPr/>
                </a:tc>
                <a:tc>
                  <a:txBody>
                    <a:bodyPr/>
                    <a:lstStyle/>
                    <a:p>
                      <a:r>
                        <a:rPr lang="en-US" sz="2400" dirty="0" err="1"/>
                        <a:t>Sats</a:t>
                      </a:r>
                      <a:r>
                        <a:rPr lang="en-US" sz="2400" dirty="0"/>
                        <a:t> 90%</a:t>
                      </a:r>
                    </a:p>
                  </a:txBody>
                  <a:tcPr/>
                </a:tc>
                <a:extLst>
                  <a:ext uri="{0D108BD9-81ED-4DB2-BD59-A6C34878D82A}">
                    <a16:rowId xmlns:a16="http://schemas.microsoft.com/office/drawing/2014/main" val="2695684252"/>
                  </a:ext>
                </a:extLst>
              </a:tr>
              <a:tr h="699319">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Ex 31 week twin</a:t>
                      </a:r>
                    </a:p>
                  </a:txBody>
                  <a:tcPr/>
                </a:tc>
                <a:tc>
                  <a:txBody>
                    <a:bodyPr/>
                    <a:lstStyle/>
                    <a:p>
                      <a:r>
                        <a:rPr lang="en-US" sz="2400" dirty="0"/>
                        <a:t>Bilateral scattered crackles</a:t>
                      </a:r>
                    </a:p>
                  </a:txBody>
                  <a:tcPr/>
                </a:tc>
                <a:extLst>
                  <a:ext uri="{0D108BD9-81ED-4DB2-BD59-A6C34878D82A}">
                    <a16:rowId xmlns:a16="http://schemas.microsoft.com/office/drawing/2014/main" val="2702310516"/>
                  </a:ext>
                </a:extLst>
              </a:tr>
            </a:tbl>
          </a:graphicData>
        </a:graphic>
      </p:graphicFrame>
    </p:spTree>
    <p:extLst>
      <p:ext uri="{BB962C8B-B14F-4D97-AF65-F5344CB8AC3E}">
        <p14:creationId xmlns:p14="http://schemas.microsoft.com/office/powerpoint/2010/main" val="586990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43B1-3F70-3040-B4F4-4F37E581DAA5}"/>
              </a:ext>
            </a:extLst>
          </p:cNvPr>
          <p:cNvSpPr>
            <a:spLocks noGrp="1"/>
          </p:cNvSpPr>
          <p:nvPr>
            <p:ph type="title"/>
          </p:nvPr>
        </p:nvSpPr>
        <p:spPr>
          <a:xfrm>
            <a:off x="613530" y="157785"/>
            <a:ext cx="4270338" cy="1096331"/>
          </a:xfrm>
        </p:spPr>
        <p:txBody>
          <a:bodyPr>
            <a:normAutofit/>
          </a:bodyPr>
          <a:lstStyle/>
          <a:p>
            <a:r>
              <a:rPr lang="en-US" sz="3500" b="1" dirty="0">
                <a:solidFill>
                  <a:srgbClr val="303030"/>
                </a:solidFill>
              </a:rPr>
              <a:t>Management</a:t>
            </a:r>
          </a:p>
        </p:txBody>
      </p:sp>
      <p:sp>
        <p:nvSpPr>
          <p:cNvPr id="3" name="Content Placeholder 2">
            <a:extLst>
              <a:ext uri="{FF2B5EF4-FFF2-40B4-BE49-F238E27FC236}">
                <a16:creationId xmlns:a16="http://schemas.microsoft.com/office/drawing/2014/main" id="{FAC9005F-D62A-204B-BB36-F3FEF2CD122D}"/>
              </a:ext>
            </a:extLst>
          </p:cNvPr>
          <p:cNvSpPr>
            <a:spLocks noGrp="1"/>
          </p:cNvSpPr>
          <p:nvPr>
            <p:ph idx="1"/>
          </p:nvPr>
        </p:nvSpPr>
        <p:spPr>
          <a:xfrm>
            <a:off x="628218" y="1490979"/>
            <a:ext cx="8279877" cy="4020458"/>
          </a:xfrm>
        </p:spPr>
        <p:txBody>
          <a:bodyPr anchor="ctr">
            <a:noAutofit/>
          </a:bodyPr>
          <a:lstStyle/>
          <a:p>
            <a:pPr marL="0" indent="0">
              <a:buNone/>
            </a:pPr>
            <a:r>
              <a:rPr lang="en-US" b="1" u="sng" dirty="0"/>
              <a:t>Diagnosis:</a:t>
            </a:r>
          </a:p>
          <a:p>
            <a:pPr marL="0" indent="0">
              <a:buNone/>
            </a:pPr>
            <a:r>
              <a:rPr lang="en-US" dirty="0"/>
              <a:t>This baby has </a:t>
            </a:r>
            <a:r>
              <a:rPr lang="en-US" dirty="0">
                <a:solidFill>
                  <a:srgbClr val="FF0000"/>
                </a:solidFill>
              </a:rPr>
              <a:t>SEVERE (high risk) </a:t>
            </a:r>
            <a:r>
              <a:rPr lang="en-US" dirty="0"/>
              <a:t>bronchiolitis</a:t>
            </a:r>
          </a:p>
          <a:p>
            <a:endParaRPr lang="en-US" dirty="0"/>
          </a:p>
          <a:p>
            <a:pPr marL="0" indent="0">
              <a:buNone/>
            </a:pPr>
            <a:r>
              <a:rPr lang="en-US" b="1" u="sng" dirty="0"/>
              <a:t>Correct treatment:</a:t>
            </a:r>
          </a:p>
          <a:p>
            <a:r>
              <a:rPr lang="en-US" dirty="0"/>
              <a:t>Urgent paediatric review</a:t>
            </a:r>
          </a:p>
          <a:p>
            <a:r>
              <a:rPr lang="en-US" dirty="0"/>
              <a:t>Commence oxygen therapy via mask or nasal prongs</a:t>
            </a:r>
          </a:p>
          <a:p>
            <a:r>
              <a:rPr lang="en-US" dirty="0"/>
              <a:t>Consider High Flow Oxygen Therapy (</a:t>
            </a:r>
            <a:r>
              <a:rPr lang="en-US" dirty="0" err="1"/>
              <a:t>optiflow</a:t>
            </a:r>
            <a:r>
              <a:rPr lang="en-US" dirty="0"/>
              <a:t>/</a:t>
            </a:r>
            <a:r>
              <a:rPr lang="en-US" dirty="0" err="1"/>
              <a:t>vapotherm</a:t>
            </a:r>
            <a:r>
              <a:rPr lang="en-US" dirty="0"/>
              <a:t>)</a:t>
            </a:r>
          </a:p>
          <a:p>
            <a:r>
              <a:rPr lang="en-US" dirty="0"/>
              <a:t>Consider need for fluid support (NG/IV)</a:t>
            </a:r>
          </a:p>
        </p:txBody>
      </p:sp>
    </p:spTree>
    <p:extLst>
      <p:ext uri="{BB962C8B-B14F-4D97-AF65-F5344CB8AC3E}">
        <p14:creationId xmlns:p14="http://schemas.microsoft.com/office/powerpoint/2010/main" val="59315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9EB61F-3291-144E-AB8E-FE615B172111}"/>
              </a:ext>
            </a:extLst>
          </p:cNvPr>
          <p:cNvSpPr>
            <a:spLocks noGrp="1"/>
          </p:cNvSpPr>
          <p:nvPr>
            <p:ph type="ctrTitle"/>
          </p:nvPr>
        </p:nvSpPr>
        <p:spPr/>
        <p:txBody>
          <a:bodyPr/>
          <a:lstStyle/>
          <a:p>
            <a:r>
              <a:rPr lang="en-US" dirty="0"/>
              <a:t>Navigate to </a:t>
            </a:r>
            <a:br>
              <a:rPr lang="en-US">
                <a:cs typeface="Calibri Light"/>
              </a:rPr>
            </a:br>
            <a:r>
              <a:rPr lang="en-US">
                <a:hlinkClick r:id="rId3"/>
              </a:rPr>
              <a:t>WHT bronchiolitis pathway</a:t>
            </a:r>
          </a:p>
        </p:txBody>
      </p:sp>
    </p:spTree>
    <p:extLst>
      <p:ext uri="{BB962C8B-B14F-4D97-AF65-F5344CB8AC3E}">
        <p14:creationId xmlns:p14="http://schemas.microsoft.com/office/powerpoint/2010/main" val="1241418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576E6-C888-E54C-95A6-15EC824FB763}"/>
              </a:ext>
            </a:extLst>
          </p:cNvPr>
          <p:cNvSpPr>
            <a:spLocks noGrp="1"/>
          </p:cNvSpPr>
          <p:nvPr>
            <p:ph type="title"/>
          </p:nvPr>
        </p:nvSpPr>
        <p:spPr>
          <a:xfrm>
            <a:off x="499230" y="249225"/>
            <a:ext cx="4270338" cy="1096331"/>
          </a:xfrm>
        </p:spPr>
        <p:txBody>
          <a:bodyPr>
            <a:normAutofit/>
          </a:bodyPr>
          <a:lstStyle/>
          <a:p>
            <a:r>
              <a:rPr lang="en-US" sz="3500" b="1" dirty="0">
                <a:solidFill>
                  <a:srgbClr val="303030"/>
                </a:solidFill>
              </a:rPr>
              <a:t>What </a:t>
            </a:r>
            <a:r>
              <a:rPr lang="en-US" sz="3500" b="1" u="sng" dirty="0">
                <a:solidFill>
                  <a:srgbClr val="FF0000"/>
                </a:solidFill>
              </a:rPr>
              <a:t>not</a:t>
            </a:r>
            <a:r>
              <a:rPr lang="en-US" sz="3500" b="1" dirty="0">
                <a:solidFill>
                  <a:srgbClr val="303030"/>
                </a:solidFill>
              </a:rPr>
              <a:t> to do in bronchiolitis</a:t>
            </a:r>
          </a:p>
        </p:txBody>
      </p:sp>
      <p:sp>
        <p:nvSpPr>
          <p:cNvPr id="3" name="Content Placeholder 2">
            <a:extLst>
              <a:ext uri="{FF2B5EF4-FFF2-40B4-BE49-F238E27FC236}">
                <a16:creationId xmlns:a16="http://schemas.microsoft.com/office/drawing/2014/main" id="{3FE792C8-920A-0E43-99AC-69B68F1D9B13}"/>
              </a:ext>
            </a:extLst>
          </p:cNvPr>
          <p:cNvSpPr>
            <a:spLocks noGrp="1"/>
          </p:cNvSpPr>
          <p:nvPr>
            <p:ph idx="1"/>
          </p:nvPr>
        </p:nvSpPr>
        <p:spPr>
          <a:xfrm>
            <a:off x="572479" y="2062479"/>
            <a:ext cx="9214459" cy="4020458"/>
          </a:xfrm>
        </p:spPr>
        <p:txBody>
          <a:bodyPr anchor="ctr">
            <a:noAutofit/>
          </a:bodyPr>
          <a:lstStyle/>
          <a:p>
            <a:pPr marL="0" indent="0">
              <a:buNone/>
            </a:pPr>
            <a:r>
              <a:rPr lang="en-US" b="1" u="sng" dirty="0"/>
              <a:t>Interventions that do </a:t>
            </a:r>
            <a:r>
              <a:rPr lang="en-US" sz="3600" b="1" u="sng" dirty="0">
                <a:solidFill>
                  <a:srgbClr val="FF0000"/>
                </a:solidFill>
              </a:rPr>
              <a:t>not</a:t>
            </a:r>
            <a:r>
              <a:rPr lang="en-US" b="1" u="sng" dirty="0"/>
              <a:t> give benefit:</a:t>
            </a:r>
          </a:p>
          <a:p>
            <a:r>
              <a:rPr lang="en-US" dirty="0" err="1"/>
              <a:t>Nebulised</a:t>
            </a:r>
            <a:r>
              <a:rPr lang="en-US" dirty="0"/>
              <a:t>/inhaled salbutamol</a:t>
            </a:r>
          </a:p>
          <a:p>
            <a:r>
              <a:rPr lang="en-US" dirty="0" err="1"/>
              <a:t>Nebulised</a:t>
            </a:r>
            <a:r>
              <a:rPr lang="en-US" dirty="0"/>
              <a:t>/inhaled ipratropium bromide</a:t>
            </a:r>
          </a:p>
          <a:p>
            <a:r>
              <a:rPr lang="en-US" dirty="0" err="1"/>
              <a:t>Nebulised</a:t>
            </a:r>
            <a:r>
              <a:rPr lang="en-US" dirty="0"/>
              <a:t> hypertonic saline</a:t>
            </a:r>
          </a:p>
          <a:p>
            <a:r>
              <a:rPr lang="en-US" dirty="0"/>
              <a:t>Steroids</a:t>
            </a:r>
          </a:p>
          <a:p>
            <a:r>
              <a:rPr lang="en-US" dirty="0"/>
              <a:t>Antibiotics</a:t>
            </a:r>
          </a:p>
          <a:p>
            <a:endParaRPr lang="en-US" dirty="0"/>
          </a:p>
          <a:p>
            <a:r>
              <a:rPr lang="en-US" dirty="0"/>
              <a:t>Ask paediatrics before considering bloods or chest x-ray</a:t>
            </a:r>
          </a:p>
        </p:txBody>
      </p:sp>
    </p:spTree>
    <p:extLst>
      <p:ext uri="{BB962C8B-B14F-4D97-AF65-F5344CB8AC3E}">
        <p14:creationId xmlns:p14="http://schemas.microsoft.com/office/powerpoint/2010/main" val="231244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E2F9-A19A-6C4C-9114-33FB44206ACB}"/>
              </a:ext>
            </a:extLst>
          </p:cNvPr>
          <p:cNvSpPr>
            <a:spLocks noGrp="1"/>
          </p:cNvSpPr>
          <p:nvPr>
            <p:ph type="title"/>
          </p:nvPr>
        </p:nvSpPr>
        <p:spPr>
          <a:xfrm>
            <a:off x="1093590" y="237795"/>
            <a:ext cx="4270338" cy="1096331"/>
          </a:xfrm>
        </p:spPr>
        <p:txBody>
          <a:bodyPr>
            <a:normAutofit/>
          </a:bodyPr>
          <a:lstStyle/>
          <a:p>
            <a:r>
              <a:rPr lang="en-US" sz="3500" b="1" dirty="0">
                <a:solidFill>
                  <a:srgbClr val="303030"/>
                </a:solidFill>
              </a:rPr>
              <a:t>Case 3</a:t>
            </a:r>
          </a:p>
        </p:txBody>
      </p:sp>
      <p:graphicFrame>
        <p:nvGraphicFramePr>
          <p:cNvPr id="8" name="Content Placeholder 5">
            <a:extLst>
              <a:ext uri="{FF2B5EF4-FFF2-40B4-BE49-F238E27FC236}">
                <a16:creationId xmlns:a16="http://schemas.microsoft.com/office/drawing/2014/main" id="{1C88D760-704E-E04F-9CDA-BA7A0F2DAD6A}"/>
              </a:ext>
            </a:extLst>
          </p:cNvPr>
          <p:cNvGraphicFramePr>
            <a:graphicFrameLocks noGrp="1"/>
          </p:cNvGraphicFramePr>
          <p:nvPr>
            <p:ph idx="1"/>
            <p:extLst>
              <p:ext uri="{D42A27DB-BD31-4B8C-83A1-F6EECF244321}">
                <p14:modId xmlns:p14="http://schemas.microsoft.com/office/powerpoint/2010/main" val="4083999528"/>
              </p:ext>
            </p:extLst>
          </p:nvPr>
        </p:nvGraphicFramePr>
        <p:xfrm>
          <a:off x="1093590" y="1485900"/>
          <a:ext cx="8324730" cy="4732021"/>
        </p:xfrm>
        <a:graphic>
          <a:graphicData uri="http://schemas.openxmlformats.org/drawingml/2006/table">
            <a:tbl>
              <a:tblPr firstRow="1" bandRow="1">
                <a:tableStyleId>{7DF18680-E054-41AD-8BC1-D1AEF772440D}</a:tableStyleId>
              </a:tblPr>
              <a:tblGrid>
                <a:gridCol w="4162365">
                  <a:extLst>
                    <a:ext uri="{9D8B030D-6E8A-4147-A177-3AD203B41FA5}">
                      <a16:colId xmlns:a16="http://schemas.microsoft.com/office/drawing/2014/main" val="944189712"/>
                    </a:ext>
                  </a:extLst>
                </a:gridCol>
                <a:gridCol w="4162365">
                  <a:extLst>
                    <a:ext uri="{9D8B030D-6E8A-4147-A177-3AD203B41FA5}">
                      <a16:colId xmlns:a16="http://schemas.microsoft.com/office/drawing/2014/main" val="2240380478"/>
                    </a:ext>
                  </a:extLst>
                </a:gridCol>
              </a:tblGrid>
              <a:tr h="473202">
                <a:tc>
                  <a:txBody>
                    <a:bodyPr/>
                    <a:lstStyle/>
                    <a:p>
                      <a:r>
                        <a:rPr lang="en-US" sz="2400" dirty="0"/>
                        <a:t>History</a:t>
                      </a:r>
                    </a:p>
                  </a:txBody>
                  <a:tcPr/>
                </a:tc>
                <a:tc>
                  <a:txBody>
                    <a:bodyPr/>
                    <a:lstStyle/>
                    <a:p>
                      <a:r>
                        <a:rPr lang="en-US" sz="2400" dirty="0"/>
                        <a:t>Examination</a:t>
                      </a:r>
                    </a:p>
                  </a:txBody>
                  <a:tcPr/>
                </a:tc>
                <a:extLst>
                  <a:ext uri="{0D108BD9-81ED-4DB2-BD59-A6C34878D82A}">
                    <a16:rowId xmlns:a16="http://schemas.microsoft.com/office/drawing/2014/main" val="1530437528"/>
                  </a:ext>
                </a:extLst>
              </a:tr>
              <a:tr h="473202">
                <a:tc>
                  <a:txBody>
                    <a:bodyPr/>
                    <a:lstStyle/>
                    <a:p>
                      <a:r>
                        <a:rPr lang="en-US" sz="2400" dirty="0"/>
                        <a:t>2 year boy (Mohammed)</a:t>
                      </a:r>
                    </a:p>
                  </a:txBody>
                  <a:tcPr/>
                </a:tc>
                <a:tc>
                  <a:txBody>
                    <a:bodyPr/>
                    <a:lstStyle/>
                    <a:p>
                      <a:r>
                        <a:rPr lang="en-US" sz="2400" dirty="0"/>
                        <a:t>Alert</a:t>
                      </a:r>
                    </a:p>
                  </a:txBody>
                  <a:tcPr/>
                </a:tc>
                <a:extLst>
                  <a:ext uri="{0D108BD9-81ED-4DB2-BD59-A6C34878D82A}">
                    <a16:rowId xmlns:a16="http://schemas.microsoft.com/office/drawing/2014/main" val="3875370198"/>
                  </a:ext>
                </a:extLst>
              </a:tr>
              <a:tr h="123032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2 days of coryza</a:t>
                      </a:r>
                    </a:p>
                    <a:p>
                      <a:endParaRPr lang="en-US" sz="2400" dirty="0"/>
                    </a:p>
                  </a:txBody>
                  <a:tcPr/>
                </a:tc>
                <a:tc>
                  <a:txBody>
                    <a:bodyPr/>
                    <a:lstStyle/>
                    <a:p>
                      <a:r>
                        <a:rPr lang="en-US" sz="2400" dirty="0"/>
                        <a:t>HR 132</a:t>
                      </a:r>
                    </a:p>
                    <a:p>
                      <a:r>
                        <a:rPr lang="en-US" sz="2400" dirty="0"/>
                        <a:t>Well hydrated and perfused CRT 2s</a:t>
                      </a:r>
                    </a:p>
                  </a:txBody>
                  <a:tcPr/>
                </a:tc>
                <a:extLst>
                  <a:ext uri="{0D108BD9-81ED-4DB2-BD59-A6C34878D82A}">
                    <a16:rowId xmlns:a16="http://schemas.microsoft.com/office/drawing/2014/main" val="1121890838"/>
                  </a:ext>
                </a:extLst>
              </a:tr>
              <a:tr h="851764">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Difficulty breathing today</a:t>
                      </a:r>
                    </a:p>
                    <a:p>
                      <a:endParaRPr lang="en-US" sz="2400" dirty="0"/>
                    </a:p>
                  </a:txBody>
                  <a:tcPr/>
                </a:tc>
                <a:tc>
                  <a:txBody>
                    <a:bodyPr/>
                    <a:lstStyle/>
                    <a:p>
                      <a:r>
                        <a:rPr lang="en-US" sz="2400" dirty="0"/>
                        <a:t>RR 36. Moderate recession and tracheal tug</a:t>
                      </a:r>
                    </a:p>
                  </a:txBody>
                  <a:tcPr/>
                </a:tc>
                <a:extLst>
                  <a:ext uri="{0D108BD9-81ED-4DB2-BD59-A6C34878D82A}">
                    <a16:rowId xmlns:a16="http://schemas.microsoft.com/office/drawing/2014/main" val="247763222"/>
                  </a:ext>
                </a:extLst>
              </a:tr>
              <a:tr h="851764">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No fever. Eating and drinking well</a:t>
                      </a:r>
                    </a:p>
                  </a:txBody>
                  <a:tcPr/>
                </a:tc>
                <a:tc>
                  <a:txBody>
                    <a:bodyPr/>
                    <a:lstStyle/>
                    <a:p>
                      <a:r>
                        <a:rPr lang="en-US" sz="2400" dirty="0" err="1"/>
                        <a:t>Sats</a:t>
                      </a:r>
                      <a:r>
                        <a:rPr lang="en-US" sz="2400" dirty="0"/>
                        <a:t> 94%</a:t>
                      </a:r>
                    </a:p>
                  </a:txBody>
                  <a:tcPr/>
                </a:tc>
                <a:extLst>
                  <a:ext uri="{0D108BD9-81ED-4DB2-BD59-A6C34878D82A}">
                    <a16:rowId xmlns:a16="http://schemas.microsoft.com/office/drawing/2014/main" val="2695684252"/>
                  </a:ext>
                </a:extLst>
              </a:tr>
              <a:tr h="851764">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400" dirty="0"/>
                        <a:t>Previously fit and well</a:t>
                      </a:r>
                    </a:p>
                  </a:txBody>
                  <a:tcPr/>
                </a:tc>
                <a:tc>
                  <a:txBody>
                    <a:bodyPr/>
                    <a:lstStyle/>
                    <a:p>
                      <a:r>
                        <a:rPr lang="en-US" sz="2400" dirty="0"/>
                        <a:t>Moderate air entry. Bilateral scattered wheeze</a:t>
                      </a:r>
                    </a:p>
                  </a:txBody>
                  <a:tcPr/>
                </a:tc>
                <a:extLst>
                  <a:ext uri="{0D108BD9-81ED-4DB2-BD59-A6C34878D82A}">
                    <a16:rowId xmlns:a16="http://schemas.microsoft.com/office/drawing/2014/main" val="2702310516"/>
                  </a:ext>
                </a:extLst>
              </a:tr>
            </a:tbl>
          </a:graphicData>
        </a:graphic>
      </p:graphicFrame>
    </p:spTree>
    <p:extLst>
      <p:ext uri="{BB962C8B-B14F-4D97-AF65-F5344CB8AC3E}">
        <p14:creationId xmlns:p14="http://schemas.microsoft.com/office/powerpoint/2010/main" val="8271207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55560f1c-8aeb-4929-aea5-ccb98511c0f3"/>
</p:tagLst>
</file>

<file path=ppt/theme/theme1.xml><?xml version="1.0" encoding="utf-8"?>
<a:theme xmlns:a="http://schemas.openxmlformats.org/drawingml/2006/main" name="Healthier Together Powerpoint Template May 2018">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B3F0F82-1194-4444-BF92-EC0EB398C1C5}" vid="{CF638EE2-D322-EB4C-8557-660631C3CC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Healthier Together Powerpoint Template May 2018</Template>
  <TotalTime>159</TotalTime>
  <Words>1340</Words>
  <Application>Microsoft Macintosh PowerPoint</Application>
  <PresentationFormat>Widescreen</PresentationFormat>
  <Paragraphs>251</Paragraphs>
  <Slides>21</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Wingdings</vt:lpstr>
      <vt:lpstr>Healthier Together Powerpoint Template May 2018</vt:lpstr>
      <vt:lpstr>Common childhood respiratory presentations</vt:lpstr>
      <vt:lpstr>Objectives</vt:lpstr>
      <vt:lpstr>Case 1</vt:lpstr>
      <vt:lpstr>Management</vt:lpstr>
      <vt:lpstr>Case 2</vt:lpstr>
      <vt:lpstr>Management</vt:lpstr>
      <vt:lpstr>Navigate to  WHT bronchiolitis pathway</vt:lpstr>
      <vt:lpstr>What not to do in bronchiolitis</vt:lpstr>
      <vt:lpstr>Case 3</vt:lpstr>
      <vt:lpstr>Management</vt:lpstr>
      <vt:lpstr>Case 4</vt:lpstr>
      <vt:lpstr>Management</vt:lpstr>
      <vt:lpstr>Navigate to  WHT Wheeze Pathway</vt:lpstr>
      <vt:lpstr>The grey area</vt:lpstr>
      <vt:lpstr>Choosing the right spacer</vt:lpstr>
      <vt:lpstr>Got a repeat attender?</vt:lpstr>
      <vt:lpstr>Case 5</vt:lpstr>
      <vt:lpstr>Management</vt:lpstr>
      <vt:lpstr>Management</vt:lpstr>
      <vt:lpstr>Summary</vt:lpstr>
      <vt:lpstr>A bit about Wessex Healthier Together</vt:lpstr>
    </vt:vector>
  </TitlesOfParts>
  <Company>UHS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Patel, Sanjay</dc:creator>
  <cp:lastModifiedBy>David James</cp:lastModifiedBy>
  <cp:revision>37</cp:revision>
  <cp:lastPrinted>2018-05-10T11:14:14Z</cp:lastPrinted>
  <dcterms:created xsi:type="dcterms:W3CDTF">2018-05-30T13:12:00Z</dcterms:created>
  <dcterms:modified xsi:type="dcterms:W3CDTF">2018-12-09T19:55:40Z</dcterms:modified>
</cp:coreProperties>
</file>