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72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92" r:id="rId22"/>
    <p:sldId id="291" r:id="rId23"/>
    <p:sldId id="278" r:id="rId24"/>
    <p:sldId id="279" r:id="rId25"/>
    <p:sldId id="280" r:id="rId26"/>
    <p:sldId id="284" r:id="rId27"/>
    <p:sldId id="286" r:id="rId28"/>
    <p:sldId id="282" r:id="rId29"/>
    <p:sldId id="287" r:id="rId30"/>
    <p:sldId id="294" r:id="rId31"/>
    <p:sldId id="288" r:id="rId32"/>
    <p:sldId id="293" r:id="rId33"/>
    <p:sldId id="290" r:id="rId34"/>
    <p:sldId id="298" r:id="rId35"/>
    <p:sldId id="295" r:id="rId36"/>
    <p:sldId id="296" r:id="rId37"/>
    <p:sldId id="297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994" autoAdjust="0"/>
  </p:normalViewPr>
  <p:slideViewPr>
    <p:cSldViewPr snapToGrid="0">
      <p:cViewPr varScale="1">
        <p:scale>
          <a:sx n="66" d="100"/>
          <a:sy n="66" d="100"/>
        </p:scale>
        <p:origin x="1330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A9EB5-D505-4C1E-B22B-328190CCDE81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5DA2-C473-4569-837C-F14C5CE4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9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2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0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5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25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06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30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30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15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64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584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4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89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4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439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40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535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12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148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5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86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130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40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74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63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360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77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85DA2-C473-4569-837C-F14C5CE432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4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7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4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6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5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5DA2-C473-4569-837C-F14C5CE432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EEFC-05D4-4E21-99F8-BE3EF10399A6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7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412E-A906-4842-ABA5-894D5FBD6CD8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7568-EE02-4787-AA44-3E77191768F6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BB1C-6D98-4311-8AFB-E42390B211D6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7D8D-1980-4042-BF7D-1BC6ECA137FB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A59B-2D77-49D5-A208-90408E351E2A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3D9E-C9E7-4438-954A-B79373C6267F}" type="datetime1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9C2D-CC37-44AC-885A-57C4B2472511}" type="datetime1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0AF7-85ED-4F6A-B153-09C2D85BA284}" type="datetime1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F1B7-7857-4D8C-B194-A05CCE7C667C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48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C048-C7B6-4616-B09A-EA44FDAFEAAA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64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AF92EF8C-2C3B-4761-AB7F-715A3318986B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Dr Alison Cowan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FHbruKEm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ipan.org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lison.cowan@nhs.ne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hyperlink" Target="https://hwehealthiertogether.nhs.uk/professionals/gp-primary-care-staf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16177-C689-48CA-90E0-D0809D4E7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369" y="1079500"/>
            <a:ext cx="4078800" cy="21384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EATING DISORDER &amp; BODY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6E1B8-96F1-462C-9477-83AC4356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369" y="4113213"/>
            <a:ext cx="4078800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DR ALISON COWAN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DE4D3-2527-4C58-8861-9AA86DA69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" r="10221"/>
          <a:stretch/>
        </p:blipFill>
        <p:spPr>
          <a:xfrm>
            <a:off x="20" y="0"/>
            <a:ext cx="6111518" cy="6857990"/>
          </a:xfrm>
          <a:prstGeom prst="rect">
            <a:avLst/>
          </a:prstGeom>
          <a:solidFill>
            <a:schemeClr val="accent2"/>
          </a:solidFill>
          <a:effectLst>
            <a:glow rad="127000">
              <a:schemeClr val="accent2"/>
            </a:glo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7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40677"/>
            <a:ext cx="10213200" cy="6816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ANOREXIA NERVOSA: impact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49F619-9E42-40CC-93BF-B833AA9E3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1892" y="967153"/>
            <a:ext cx="8194431" cy="56439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77FD7-907F-4323-8D87-0C323DBD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66957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08" y="327391"/>
            <a:ext cx="10213200" cy="6816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BULIMIA NERVOSA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08" y="1472619"/>
            <a:ext cx="10423015" cy="48797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 age of onset: 15-19yrs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Characteristics: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Recurrent episodes of binge eating and inappropriate compensatory behaviours to prevent weight gain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 generally in normal range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Episodes occurring at least 1 x week for 3 months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Binge eating: </a:t>
            </a:r>
            <a:r>
              <a:rPr lang="en-GB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 of unusually large volumes of food in a brief period of time </a:t>
            </a:r>
            <a:r>
              <a:rPr lang="en-GB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feelings of loss of control and shame and guilt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Compensatory behaviours:</a:t>
            </a:r>
            <a:r>
              <a:rPr lang="en-GB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Vomiting, exercising, medication misuse or fasting</a:t>
            </a: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Overevaluation of importance of shape and weight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clock, vector graphics&#10;&#10;Description automatically generated">
            <a:extLst>
              <a:ext uri="{FF2B5EF4-FFF2-40B4-BE49-F238E27FC236}">
                <a16:creationId xmlns:a16="http://schemas.microsoft.com/office/drawing/2014/main" id="{6F34C6BF-5F90-4BF4-ACFE-9AEE0ABC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25" y="5242423"/>
            <a:ext cx="2611998" cy="125232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521DA-6A91-4295-B3E7-55347B46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3340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84273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BULIMIA NERVOSA: impact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A7990C9-A20A-4A20-9172-5A2A40D89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920868"/>
            <a:ext cx="7860323" cy="555922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F2F7B-FA23-4559-93F5-FAD1639B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54437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51692"/>
            <a:ext cx="10213200" cy="780191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BINGE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266092"/>
            <a:ext cx="10569554" cy="52402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 onset: early adult life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43% BED men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</a:p>
          <a:p>
            <a:pPr>
              <a:lnSpc>
                <a:spcPct val="120000"/>
              </a:lnSpc>
            </a:pPr>
            <a:r>
              <a:rPr lang="en-GB" sz="2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Recurrent and persistent episodes of binge eating without purging</a:t>
            </a:r>
          </a:p>
          <a:p>
            <a:pPr lvl="2">
              <a:lnSpc>
                <a:spcPct val="120000"/>
              </a:lnSpc>
            </a:pPr>
            <a:r>
              <a:rPr lang="en-GB" sz="2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Episodes occurring at least 1 x week for 3 months </a:t>
            </a:r>
          </a:p>
          <a:p>
            <a:pPr>
              <a:lnSpc>
                <a:spcPct val="120000"/>
              </a:lnSpc>
            </a:pPr>
            <a:r>
              <a:rPr lang="en-GB" sz="2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Binge eating: </a:t>
            </a:r>
            <a:r>
              <a:rPr lang="en-GB" sz="2600" i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 of unusually large volumes of food in a brief period of time </a:t>
            </a:r>
            <a:r>
              <a:rPr lang="en-GB" sz="2600" i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feelings of loss of control, shame, guilt and distress</a:t>
            </a:r>
          </a:p>
          <a:p>
            <a:pPr>
              <a:lnSpc>
                <a:spcPct val="120000"/>
              </a:lnSpc>
            </a:pPr>
            <a:r>
              <a:rPr lang="en-GB" sz="2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Absence of regular compensatory behaviours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Usually no abnormal body-related cognitions</a:t>
            </a:r>
            <a:endParaRPr lang="en-GB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9FAEB18-98A7-41A9-A7E0-C89FF0B3C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00" y="904142"/>
            <a:ext cx="2095500" cy="2095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8B326-CDB7-47BC-86F7-25EB8EF1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7015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491640"/>
            <a:ext cx="10213200" cy="55428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OSFED 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Specified Feeding and Eating Disorders 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523999"/>
            <a:ext cx="10213200" cy="4396153"/>
          </a:xfrm>
        </p:spPr>
        <p:txBody>
          <a:bodyPr>
            <a:normAutofit/>
          </a:bodyPr>
          <a:lstStyle/>
          <a:p>
            <a:pPr marL="5373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prevalence during COVID-1</a:t>
            </a: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  <a:p>
            <a:pPr marL="5373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Doesn’t fit the diagnostic criteria of AN/BN/BED</a:t>
            </a:r>
          </a:p>
          <a:p>
            <a:pPr marL="5373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Atypical AN</a:t>
            </a: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all the characteristics of AN are present, </a:t>
            </a:r>
          </a:p>
          <a:p>
            <a:pPr marL="914400" lvl="2" indent="0">
              <a:lnSpc>
                <a:spcPct val="107000"/>
              </a:lnSpc>
              <a:buNone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person is not significantly underweight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Purging disorder: shares many features of BN but no binge-eating episodes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Avoidant Restrictive Food Intake Disorder (ARFID):</a:t>
            </a: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umbrella term to encompass several presentations which are not about weight or shape.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A1183845-F926-4F45-952F-38A28B84C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33" y="1781906"/>
            <a:ext cx="1857375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1FF97-8E8B-429D-B7F7-8FBDA30F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6021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BODY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2140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GB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Body image</a:t>
            </a:r>
            <a:r>
              <a:rPr lang="en-GB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how we think and feel about ourselves physically, and how we believe others see us’’</a:t>
            </a: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image dissatisfaction is commonest risk factor for ED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direct link between hours spent on social media and increased body dissatisfaction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Insta-Lie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https://www.youtube.com/watch?v=0EFHbruKEmw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 to give out to young people and parents</a:t>
            </a:r>
          </a:p>
          <a:p>
            <a:pPr lvl="4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resources</a:t>
            </a:r>
          </a:p>
          <a:p>
            <a:pPr lvl="4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websites</a:t>
            </a:r>
          </a:p>
          <a:p>
            <a:pPr lvl="4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leaflets</a:t>
            </a:r>
          </a:p>
          <a:p>
            <a:pPr lvl="5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Chest binding</a:t>
            </a:r>
          </a:p>
          <a:p>
            <a:pPr lvl="5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3CE1C-E184-4E90-A046-78A84EC8C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48" y="3855707"/>
            <a:ext cx="2350582" cy="235058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FDFAF-AD0A-4939-85F3-2B34F9D5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67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07366"/>
            <a:ext cx="10213200" cy="6773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PART 1 KEY 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1506778"/>
            <a:ext cx="10604723" cy="4806100"/>
          </a:xfrm>
        </p:spPr>
        <p:txBody>
          <a:bodyPr>
            <a:normAutofit fontScale="32500" lnSpcReduction="20000"/>
          </a:bodyPr>
          <a:lstStyle/>
          <a:p>
            <a:pPr marL="194400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 disorders are common and increasing, especially in adolescents</a:t>
            </a:r>
          </a:p>
          <a:p>
            <a:pPr marL="194400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Anorexia is the most common ED in adolescence</a:t>
            </a:r>
          </a:p>
          <a:p>
            <a:pPr marL="194400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self-esteem and body image are key risk factors </a:t>
            </a:r>
          </a:p>
          <a:p>
            <a:pPr marL="194400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Characterised by shame and secretive behaviours so often played down </a:t>
            </a:r>
            <a:endParaRPr lang="en-GB" sz="7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4400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open, non-judgemental and non-blaming approach</a:t>
            </a:r>
          </a:p>
          <a:p>
            <a:pPr marL="194400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non-eating related symptoms as well as eating-related symptoms</a:t>
            </a:r>
          </a:p>
          <a:p>
            <a:pPr marL="914400" lvl="2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particular mental ill health</a:t>
            </a:r>
          </a:p>
          <a:p>
            <a:pPr marL="194400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Carries highest mortality of any mental health condition</a:t>
            </a:r>
          </a:p>
          <a:p>
            <a:pPr marL="914400" lvl="2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to physical state and suicidal behaviours</a:t>
            </a:r>
          </a:p>
          <a:p>
            <a:pPr marL="194400">
              <a:lnSpc>
                <a:spcPct val="107000"/>
              </a:lnSpc>
            </a:pPr>
            <a:r>
              <a:rPr lang="en-GB" sz="7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7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mportant to take seriously and ensure a comprehensive physical and mental health risk assessment</a:t>
            </a:r>
          </a:p>
          <a:p>
            <a:pPr marL="55440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7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35C5C88-DC85-4A22-BCDC-6CB17CF15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18" y="545122"/>
            <a:ext cx="1895475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FBCAC-ABC7-4CB4-B1E5-08A864C3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4453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PART 2: ED ASSESSMENT AND EARLY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00A87B0-5F95-4964-9538-E239A9AD1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27" y="1379511"/>
            <a:ext cx="8123545" cy="49493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56A06-68F8-49F4-889F-4EFC6CA1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75668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SUSPICION OF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1266633"/>
            <a:ext cx="10829364" cy="4721790"/>
          </a:xfrm>
        </p:spPr>
        <p:txBody>
          <a:bodyPr>
            <a:normAutofit/>
          </a:bodyPr>
          <a:lstStyle/>
          <a:p>
            <a:pPr marL="720000" lvl="2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EDs are defined by abnormal thoughts and feelings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Tease out diagnosis with questions around</a:t>
            </a:r>
          </a:p>
          <a:p>
            <a:pPr marL="1257300" lvl="2" indent="-342900">
              <a:lnSpc>
                <a:spcPct val="107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Preoccupation with food/weight/shape</a:t>
            </a:r>
          </a:p>
          <a:p>
            <a:pPr marL="1257300" lvl="2" indent="-342900">
              <a:lnSpc>
                <a:spcPct val="107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(or lack of it)</a:t>
            </a:r>
          </a:p>
          <a:p>
            <a:pPr marL="1257300" lvl="2" indent="-342900">
              <a:lnSpc>
                <a:spcPct val="107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Purging (Restrictive and compensatory behaviours)</a:t>
            </a:r>
          </a:p>
          <a:p>
            <a:pPr marL="1257300" lvl="2" indent="-342900">
              <a:lnSpc>
                <a:spcPct val="107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Secretive behaviours</a:t>
            </a:r>
          </a:p>
          <a:p>
            <a:pPr marL="1257300" lvl="2" indent="-342900">
              <a:lnSpc>
                <a:spcPct val="107000"/>
              </a:lnSpc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mental health symptoms: comorbidities</a:t>
            </a:r>
          </a:p>
          <a:p>
            <a:pPr marL="5373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Encapsulated in SCOFF questionnaire</a:t>
            </a:r>
          </a:p>
          <a:p>
            <a:pPr marL="5373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THE NATURE OF ED IS TO DECEIVE SO LOW THRESHOLD TO REFER </a:t>
            </a:r>
          </a:p>
          <a:p>
            <a:pPr lvl="1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mollusk&#10;&#10;Description automatically generated">
            <a:extLst>
              <a:ext uri="{FF2B5EF4-FFF2-40B4-BE49-F238E27FC236}">
                <a16:creationId xmlns:a16="http://schemas.microsoft.com/office/drawing/2014/main" id="{33827EA0-4113-4F8B-8EB9-31FAB76C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60" y="2191302"/>
            <a:ext cx="1288771" cy="13389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3134D-1724-4800-8150-E8655AB9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2139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SCOFF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7E16F0A1-CCB6-47BC-9A96-4E28C6AA1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13" y="1275631"/>
            <a:ext cx="7454685" cy="48731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88C4C-34B3-4796-A07D-A04851F3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9707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E355-9632-485B-A7DB-E3AC87E3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857494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4C55-459B-48B1-BE7B-A20B585E5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386987"/>
            <a:ext cx="10213200" cy="477678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</a:t>
            </a:r>
          </a:p>
          <a:p>
            <a:pPr lvl="2"/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HVCCG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3-4 x weekly standard GP surgeries and 1 x YPC </a:t>
            </a:r>
          </a:p>
          <a:p>
            <a:pPr lvl="2"/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HPFT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Weekly GP review clinic for CAMHS Community Eating Disorder Service</a:t>
            </a:r>
          </a:p>
          <a:p>
            <a:pPr lvl="2"/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CAHMS GP Lead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Hertfordshire</a:t>
            </a:r>
          </a:p>
          <a:p>
            <a:pPr lvl="1"/>
            <a:r>
              <a:rPr lang="en-GB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Mum</a:t>
            </a:r>
            <a:r>
              <a:rPr lang="en-GB" sz="2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3 teenage girls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38A11-2903-4612-A9C9-F019CBD3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8068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75858"/>
            <a:ext cx="10213200" cy="66794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LIKELY EATING DISORDER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1130335"/>
            <a:ext cx="10629163" cy="57498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Baseline R</a:t>
            </a:r>
            <a:r>
              <a:rPr lang="en-GB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ssessment</a:t>
            </a:r>
          </a:p>
          <a:p>
            <a:pPr marL="685800" lvl="2"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health parameters</a:t>
            </a:r>
          </a:p>
          <a:p>
            <a:pPr marL="1405800" lvl="4"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indicators</a:t>
            </a:r>
          </a:p>
          <a:p>
            <a:pPr marL="1405800" lvl="4"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eral examination findings</a:t>
            </a:r>
          </a:p>
          <a:p>
            <a:pPr marL="2120400" lvl="5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Cardiovascular health</a:t>
            </a:r>
          </a:p>
          <a:p>
            <a:pPr marL="2120400" lvl="5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Hydration status</a:t>
            </a:r>
          </a:p>
          <a:p>
            <a:pPr marL="2120400" lvl="5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</a:p>
          <a:p>
            <a:pPr marL="2120400" lvl="5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Muscle weakness</a:t>
            </a:r>
          </a:p>
          <a:p>
            <a:pPr marL="1405800" lvl="4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tests</a:t>
            </a:r>
          </a:p>
          <a:p>
            <a:pPr marL="1405800" lvl="4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findings</a:t>
            </a:r>
          </a:p>
          <a:p>
            <a:pPr marL="685800" lvl="2"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Disordered ED Behaviours </a:t>
            </a:r>
          </a:p>
          <a:p>
            <a:pPr marL="685800" lvl="2"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</a:p>
          <a:p>
            <a:pPr marL="685800" lvl="2">
              <a:lnSpc>
                <a:spcPct val="100000"/>
              </a:lnSpc>
              <a:spcAft>
                <a:spcPts val="800"/>
              </a:spcAft>
            </a:pPr>
            <a:r>
              <a:rPr lang="en-GB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risk assessment</a:t>
            </a:r>
          </a:p>
          <a:p>
            <a:pPr marL="0" indent="-394200">
              <a:lnSpc>
                <a:spcPct val="100000"/>
              </a:lnSpc>
              <a:spcAft>
                <a:spcPts val="8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Initial management and referral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791A2-99AB-4763-9823-73203132D508}"/>
              </a:ext>
            </a:extLst>
          </p:cNvPr>
          <p:cNvSpPr txBox="1"/>
          <p:nvPr/>
        </p:nvSpPr>
        <p:spPr>
          <a:xfrm rot="19930048">
            <a:off x="676816" y="2987532"/>
            <a:ext cx="109617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 ASSESSMENT AND REFERRAL OF HIGH RISK PATIENTS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0B603-86D5-40A7-B6DB-9883D235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74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336627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4A88DA1-1B10-485B-A36E-C4AA290B7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6" y="61807"/>
            <a:ext cx="8335108" cy="65512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CCB39-1093-4DCC-8280-3B9A5F57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03410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00683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WEIGHT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90FDFC-6D42-41BA-86E2-D417322B0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74934"/>
              </p:ext>
            </p:extLst>
          </p:nvPr>
        </p:nvGraphicFramePr>
        <p:xfrm>
          <a:off x="773723" y="1371600"/>
          <a:ext cx="10656277" cy="5002044"/>
        </p:xfrm>
        <a:graphic>
          <a:graphicData uri="http://schemas.openxmlformats.org/drawingml/2006/table">
            <a:tbl>
              <a:tblPr firstRow="1" firstCol="1" bandRow="1"/>
              <a:tblGrid>
                <a:gridCol w="2881348">
                  <a:extLst>
                    <a:ext uri="{9D8B030D-6E8A-4147-A177-3AD203B41FA5}">
                      <a16:colId xmlns:a16="http://schemas.microsoft.com/office/drawing/2014/main" val="3736441277"/>
                    </a:ext>
                  </a:extLst>
                </a:gridCol>
                <a:gridCol w="2443771">
                  <a:extLst>
                    <a:ext uri="{9D8B030D-6E8A-4147-A177-3AD203B41FA5}">
                      <a16:colId xmlns:a16="http://schemas.microsoft.com/office/drawing/2014/main" val="2318496996"/>
                    </a:ext>
                  </a:extLst>
                </a:gridCol>
                <a:gridCol w="2586084">
                  <a:extLst>
                    <a:ext uri="{9D8B030D-6E8A-4147-A177-3AD203B41FA5}">
                      <a16:colId xmlns:a16="http://schemas.microsoft.com/office/drawing/2014/main" val="3903602034"/>
                    </a:ext>
                  </a:extLst>
                </a:gridCol>
                <a:gridCol w="2745074">
                  <a:extLst>
                    <a:ext uri="{9D8B030D-6E8A-4147-A177-3AD203B41FA5}">
                      <a16:colId xmlns:a16="http://schemas.microsoft.com/office/drawing/2014/main" val="4169027785"/>
                    </a:ext>
                  </a:extLst>
                </a:gridCol>
              </a:tblGrid>
              <a:tr h="54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AMBER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63998"/>
                  </a:ext>
                </a:extLst>
              </a:tr>
              <a:tr h="54439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925735"/>
                  </a:ext>
                </a:extLst>
              </a:tr>
              <a:tr h="168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&lt;18yr: Median % BMI (W4H age adjusted BMI)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www.marsipan.org.uk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&lt;70%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70-80%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82955" algn="ctr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&gt;80%	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28090"/>
                  </a:ext>
                </a:extLst>
              </a:tr>
              <a:tr h="54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&gt;18yr: BMI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13-14.9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82955" algn="ctr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25629"/>
                  </a:ext>
                </a:extLst>
              </a:tr>
              <a:tr h="168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Weight loss in low weight patients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1kg/week for 2 weeks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500-999g/week for 2 weeks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500g/week for 2 weeks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573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49D3E-938C-4838-8D48-E64D4C6E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517036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36695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CARDIOVASCULAR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0731E6-8726-4E71-835B-A5B8C1EF5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14510"/>
              </p:ext>
            </p:extLst>
          </p:nvPr>
        </p:nvGraphicFramePr>
        <p:xfrm>
          <a:off x="1295401" y="1289516"/>
          <a:ext cx="9907199" cy="4812730"/>
        </p:xfrm>
        <a:graphic>
          <a:graphicData uri="http://schemas.openxmlformats.org/drawingml/2006/table">
            <a:tbl>
              <a:tblPr firstRow="1" firstCol="1" bandRow="1"/>
              <a:tblGrid>
                <a:gridCol w="1999999">
                  <a:extLst>
                    <a:ext uri="{9D8B030D-6E8A-4147-A177-3AD203B41FA5}">
                      <a16:colId xmlns:a16="http://schemas.microsoft.com/office/drawing/2014/main" val="2321695076"/>
                    </a:ext>
                  </a:extLst>
                </a:gridCol>
                <a:gridCol w="2631020">
                  <a:extLst>
                    <a:ext uri="{9D8B030D-6E8A-4147-A177-3AD203B41FA5}">
                      <a16:colId xmlns:a16="http://schemas.microsoft.com/office/drawing/2014/main" val="3465490086"/>
                    </a:ext>
                  </a:extLst>
                </a:gridCol>
                <a:gridCol w="2645160">
                  <a:extLst>
                    <a:ext uri="{9D8B030D-6E8A-4147-A177-3AD203B41FA5}">
                      <a16:colId xmlns:a16="http://schemas.microsoft.com/office/drawing/2014/main" val="2057861950"/>
                    </a:ext>
                  </a:extLst>
                </a:gridCol>
                <a:gridCol w="2631020">
                  <a:extLst>
                    <a:ext uri="{9D8B030D-6E8A-4147-A177-3AD203B41FA5}">
                      <a16:colId xmlns:a16="http://schemas.microsoft.com/office/drawing/2014/main" val="466180046"/>
                    </a:ext>
                  </a:extLst>
                </a:gridCol>
              </a:tblGrid>
              <a:tr h="14224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ardiovascular health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3196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Heart rate (awake)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&lt;40bpm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40-50bpm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&gt;50bpm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1081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Standing BP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&lt;0.4 centile for 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&lt;90 systolic if 18+yr with recurrent syncope and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&lt;0.4 centile for 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84-98/35-40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&lt;90 systolic if 18+yr with occasional syncope and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standing BP for age and gender and normal heart rhythm and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61158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Drop in BP on standing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&gt;20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&gt;15/10 mmHg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orthostatic changes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187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Rise in pulse on standing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&gt;30bpm (&gt;35 in &lt;16yrs) or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30bpm (35 in &lt;16yr) or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2835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B8C3E-32D9-4FFD-A680-C1952D63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661545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BM HYDRATION STATUS and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1BEECC-6E65-4145-A457-A39F39BD8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31830"/>
              </p:ext>
            </p:extLst>
          </p:nvPr>
        </p:nvGraphicFramePr>
        <p:xfrm>
          <a:off x="989400" y="1506918"/>
          <a:ext cx="10423015" cy="4102379"/>
        </p:xfrm>
        <a:graphic>
          <a:graphicData uri="http://schemas.openxmlformats.org/drawingml/2006/table">
            <a:tbl>
              <a:tblPr firstRow="1" firstCol="1" bandRow="1"/>
              <a:tblGrid>
                <a:gridCol w="2104129">
                  <a:extLst>
                    <a:ext uri="{9D8B030D-6E8A-4147-A177-3AD203B41FA5}">
                      <a16:colId xmlns:a16="http://schemas.microsoft.com/office/drawing/2014/main" val="547158415"/>
                    </a:ext>
                  </a:extLst>
                </a:gridCol>
                <a:gridCol w="2768003">
                  <a:extLst>
                    <a:ext uri="{9D8B030D-6E8A-4147-A177-3AD203B41FA5}">
                      <a16:colId xmlns:a16="http://schemas.microsoft.com/office/drawing/2014/main" val="3548682684"/>
                    </a:ext>
                  </a:extLst>
                </a:gridCol>
                <a:gridCol w="2782880">
                  <a:extLst>
                    <a:ext uri="{9D8B030D-6E8A-4147-A177-3AD203B41FA5}">
                      <a16:colId xmlns:a16="http://schemas.microsoft.com/office/drawing/2014/main" val="3071120059"/>
                    </a:ext>
                  </a:extLst>
                </a:gridCol>
                <a:gridCol w="2768003">
                  <a:extLst>
                    <a:ext uri="{9D8B030D-6E8A-4147-A177-3AD203B41FA5}">
                      <a16:colId xmlns:a16="http://schemas.microsoft.com/office/drawing/2014/main" val="1827297700"/>
                    </a:ext>
                  </a:extLst>
                </a:gridCol>
              </a:tblGrid>
              <a:tr h="39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76278"/>
                  </a:ext>
                </a:extLst>
              </a:tr>
              <a:tr h="816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&lt;35.5 tympanic; 35.0 axillary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&lt;36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&gt;36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72753"/>
                  </a:ext>
                </a:extLst>
              </a:tr>
              <a:tr h="39913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Hydration Status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292367"/>
                  </a:ext>
                </a:extLst>
              </a:tr>
              <a:tr h="2487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 output; dry mouth; postural changes; skin turgor; sunken eyes; P; RR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Fluid refusal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Severe dehydration 10%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Severe fluid restriction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 dehydration 5-10%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Minimal fluid restriction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Mild dehydration only &lt;5%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7573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81F9-BBB2-41D8-9934-421A6455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244276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MUSCULAR WEAKNESS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E096C7-A9AD-4818-92EA-91A287265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76657"/>
              </p:ext>
            </p:extLst>
          </p:nvPr>
        </p:nvGraphicFramePr>
        <p:xfrm>
          <a:off x="989400" y="1592325"/>
          <a:ext cx="9924784" cy="3470149"/>
        </p:xfrm>
        <a:graphic>
          <a:graphicData uri="http://schemas.openxmlformats.org/drawingml/2006/table">
            <a:tbl>
              <a:tblPr firstRow="1" firstCol="1" bandRow="1"/>
              <a:tblGrid>
                <a:gridCol w="2351677">
                  <a:extLst>
                    <a:ext uri="{9D8B030D-6E8A-4147-A177-3AD203B41FA5}">
                      <a16:colId xmlns:a16="http://schemas.microsoft.com/office/drawing/2014/main" val="592385611"/>
                    </a:ext>
                  </a:extLst>
                </a:gridCol>
                <a:gridCol w="2461846">
                  <a:extLst>
                    <a:ext uri="{9D8B030D-6E8A-4147-A177-3AD203B41FA5}">
                      <a16:colId xmlns:a16="http://schemas.microsoft.com/office/drawing/2014/main" val="3067988160"/>
                    </a:ext>
                  </a:extLst>
                </a:gridCol>
                <a:gridCol w="2584939">
                  <a:extLst>
                    <a:ext uri="{9D8B030D-6E8A-4147-A177-3AD203B41FA5}">
                      <a16:colId xmlns:a16="http://schemas.microsoft.com/office/drawing/2014/main" val="413737634"/>
                    </a:ext>
                  </a:extLst>
                </a:gridCol>
                <a:gridCol w="2526322">
                  <a:extLst>
                    <a:ext uri="{9D8B030D-6E8A-4147-A177-3AD203B41FA5}">
                      <a16:colId xmlns:a16="http://schemas.microsoft.com/office/drawing/2014/main" val="2531959548"/>
                    </a:ext>
                  </a:extLst>
                </a:gridCol>
              </a:tblGrid>
              <a:tr h="14224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Muscular weakness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871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SUSS Test Part 1: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 up from lying flat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Unable to sit up from lying flat at all (0) or without using hands (1)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Unable to sit up without noticeable difficulty (2)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Sits up from lying flat without any difficulty (3)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1956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SUSS Test Part 2: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Stand up from squat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Unable to get up from squatting at all (0) or without using hands (1)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Unable to get up without noticeable difficulty (2)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Stands up from squat flat without any difficulty (3)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4986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D974-D6E0-40C9-9BDC-1A3337A6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90924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469337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DISORDERED EATING BEHAVIOURS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3D0B7F-F987-4136-90E3-BF334A0BB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92711"/>
              </p:ext>
            </p:extLst>
          </p:nvPr>
        </p:nvGraphicFramePr>
        <p:xfrm>
          <a:off x="1417027" y="1659771"/>
          <a:ext cx="9357945" cy="4218179"/>
        </p:xfrm>
        <a:graphic>
          <a:graphicData uri="http://schemas.openxmlformats.org/drawingml/2006/table">
            <a:tbl>
              <a:tblPr firstRow="1" firstCol="1" bandRow="1"/>
              <a:tblGrid>
                <a:gridCol w="1889120">
                  <a:extLst>
                    <a:ext uri="{9D8B030D-6E8A-4147-A177-3AD203B41FA5}">
                      <a16:colId xmlns:a16="http://schemas.microsoft.com/office/drawing/2014/main" val="4023104352"/>
                    </a:ext>
                  </a:extLst>
                </a:gridCol>
                <a:gridCol w="2485156">
                  <a:extLst>
                    <a:ext uri="{9D8B030D-6E8A-4147-A177-3AD203B41FA5}">
                      <a16:colId xmlns:a16="http://schemas.microsoft.com/office/drawing/2014/main" val="1299798529"/>
                    </a:ext>
                  </a:extLst>
                </a:gridCol>
                <a:gridCol w="2498513">
                  <a:extLst>
                    <a:ext uri="{9D8B030D-6E8A-4147-A177-3AD203B41FA5}">
                      <a16:colId xmlns:a16="http://schemas.microsoft.com/office/drawing/2014/main" val="145880342"/>
                    </a:ext>
                  </a:extLst>
                </a:gridCol>
                <a:gridCol w="2485156">
                  <a:extLst>
                    <a:ext uri="{9D8B030D-6E8A-4147-A177-3AD203B41FA5}">
                      <a16:colId xmlns:a16="http://schemas.microsoft.com/office/drawing/2014/main" val="377155826"/>
                    </a:ext>
                  </a:extLst>
                </a:gridCol>
              </a:tblGrid>
              <a:tr h="14224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ordered eating behaviours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334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Restriction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Acute food refusal or calorie &lt;500kcal for 2 or more days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Severe restriction &lt;50% required intake (&lt;1000kcal)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 restriction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7433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Purging behaviours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Multiple daily episodes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x week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5355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Exercise in malnutrition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&gt;2h/day uncontrolled exercise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&gt;1h/day uncontrolled exercise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&lt;1h/day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6605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Engagement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Physical resistance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Poor insight and some resistance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Some insight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9919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89857-276B-4686-A92D-1DD3C5EB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84859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0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94542"/>
            <a:ext cx="10516800" cy="5930108"/>
          </a:xfrm>
        </p:spPr>
        <p:txBody>
          <a:bodyPr>
            <a:normAutofit fontScale="2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BMI &lt;13 (adults) </a:t>
            </a:r>
            <a:r>
              <a:rPr lang="en-GB" sz="9600" i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mMBI</a:t>
            </a: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&lt;70% (&lt;18yrs)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loss of &gt;1kg for 2 consecutive weeks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 &lt;40 </a:t>
            </a: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(snack and water pulse &lt;50)</a:t>
            </a:r>
            <a:endParaRPr lang="en-GB" sz="9600" i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Systolic BP (18+ &lt; 90) </a:t>
            </a: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(snack and water &lt;90/50)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 postural drop &gt;20mm Hg or postural pulse increase &gt; 30bpm (&gt;35bpm if &lt;16yrs) or dizziness </a:t>
            </a: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(snack and water postural drop &gt;15mmHg)</a:t>
            </a:r>
            <a:endParaRPr lang="en-GB" sz="9600" i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temperature &lt;35.5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food or fluid refusal/intake &lt; 500kcal/day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 &lt; 3.0 </a:t>
            </a: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(snack and water if BM &lt; 4.0)</a:t>
            </a:r>
            <a:endParaRPr lang="en-GB" sz="9600" i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/>
            <a:r>
              <a:rPr lang="en-GB" sz="96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TO A/E FOR BTS AND ECG AND REFER URGENTLY TO CEDS</a:t>
            </a:r>
          </a:p>
          <a:p>
            <a:pPr marL="0" lvl="1" algn="ctr"/>
            <a:r>
              <a:rPr lang="en-GB" sz="9600" i="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NUMBER OF AMBER RISK FEATURES CONSIDER A/E</a:t>
            </a:r>
          </a:p>
          <a:p>
            <a:pPr marL="0" lvl="1">
              <a:lnSpc>
                <a:spcPct val="100000"/>
              </a:lnSpc>
            </a:pP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35800A2A-B963-4DB6-A88C-1FB730361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63" y="1100145"/>
            <a:ext cx="2581837" cy="138480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AEA2-4CC5-4D4D-B579-FFB8005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8361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45547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ECG ABNORMALITIES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DFE3200-D1C2-4238-87F2-A45DEBA84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63750"/>
              </p:ext>
            </p:extLst>
          </p:nvPr>
        </p:nvGraphicFramePr>
        <p:xfrm>
          <a:off x="1241424" y="2030952"/>
          <a:ext cx="9961176" cy="3418269"/>
        </p:xfrm>
        <a:graphic>
          <a:graphicData uri="http://schemas.openxmlformats.org/drawingml/2006/table">
            <a:tbl>
              <a:tblPr firstRow="1" firstCol="1" bandRow="1"/>
              <a:tblGrid>
                <a:gridCol w="2010896">
                  <a:extLst>
                    <a:ext uri="{9D8B030D-6E8A-4147-A177-3AD203B41FA5}">
                      <a16:colId xmlns:a16="http://schemas.microsoft.com/office/drawing/2014/main" val="2226973424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3460160481"/>
                    </a:ext>
                  </a:extLst>
                </a:gridCol>
                <a:gridCol w="2659572">
                  <a:extLst>
                    <a:ext uri="{9D8B030D-6E8A-4147-A177-3AD203B41FA5}">
                      <a16:colId xmlns:a16="http://schemas.microsoft.com/office/drawing/2014/main" val="2698049395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3064142403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ECG: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females (F); males (M)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&lt;18yrs QTc &gt;460ms F; &gt;400ms 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18+yrs QTc &gt;450ms F;&gt;430ms 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other ECG abnormality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&lt;18yr: QTc &gt;460ms F;&gt;400ms 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&gt;18yrs: QTc &gt;450ms F;  &gt;430msM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other ECG abnormality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Meds that prolong QTc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&lt;18yr: QTc &lt;460ms F; &lt;400ms 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&gt;18yrs: QTc &lt;450ms F; &lt;430ms 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2579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0DE1-0356-4754-9254-9B9E1E90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790792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BLOOD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333501"/>
            <a:ext cx="10761785" cy="5129210"/>
          </a:xfrm>
        </p:spPr>
        <p:txBody>
          <a:bodyPr>
            <a:normAutofit lnSpcReduction="10000"/>
          </a:bodyPr>
          <a:lstStyle/>
          <a:p>
            <a:pPr marL="0" lvl="1" algn="ctr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ESPECIALLY IF VERY LOW WEIGHT OR PURGING</a:t>
            </a:r>
          </a:p>
          <a:p>
            <a:pPr marL="0" lvl="1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U/ES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CK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LFTs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FBC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PROFILE</a:t>
            </a:r>
          </a:p>
          <a:p>
            <a:pPr marL="106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CALCIUM</a:t>
            </a:r>
          </a:p>
          <a:p>
            <a:pPr marL="106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PHOSPHATE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MAGNESIUM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TFTS and ESR: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rule out other conditions</a:t>
            </a:r>
            <a:endParaRPr lang="en-GB" sz="24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26C814B-1150-40B7-92D7-F2A0C6B28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1924050"/>
            <a:ext cx="2324100" cy="2324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744CA-D6BA-48A1-AA41-1C2DD8E7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8095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2061-2F98-483E-9802-D31D5E11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67647"/>
            <a:ext cx="10213200" cy="80327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57E3C-5C7E-4CFA-B238-02FBA6EF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002322"/>
            <a:ext cx="10832122" cy="5574323"/>
          </a:xfrm>
        </p:spPr>
        <p:txBody>
          <a:bodyPr>
            <a:normAutofit fontScale="77500" lnSpcReduction="20000"/>
          </a:bodyPr>
          <a:lstStyle/>
          <a:p>
            <a:pPr marL="194400" lvl="1">
              <a:lnSpc>
                <a:spcPct val="107000"/>
              </a:lnSpc>
            </a:pP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</a:t>
            </a:r>
          </a:p>
          <a:p>
            <a:pPr marL="423000" lvl="1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Eating Disorder (ED)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Epidemiology</a:t>
            </a:r>
          </a:p>
          <a:p>
            <a:pPr marL="1863000" lvl="4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prevalence rates</a:t>
            </a:r>
          </a:p>
          <a:p>
            <a:pPr marL="1863000" lvl="4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Aetiology</a:t>
            </a:r>
          </a:p>
          <a:p>
            <a:pPr marL="1863000" lvl="4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Prognosis</a:t>
            </a:r>
          </a:p>
          <a:p>
            <a:pPr marL="1143000" lvl="3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types and core characteristics</a:t>
            </a:r>
          </a:p>
          <a:p>
            <a:pPr marL="423000" lvl="1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Image </a:t>
            </a:r>
            <a:r>
              <a:rPr lang="en-GB" sz="2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social media</a:t>
            </a:r>
          </a:p>
          <a:p>
            <a:pPr marL="194400" lvl="1">
              <a:lnSpc>
                <a:spcPct val="107000"/>
              </a:lnSpc>
            </a:pPr>
            <a:endParaRPr lang="en-GB" sz="2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4400" lvl="1">
              <a:lnSpc>
                <a:spcPct val="107000"/>
              </a:lnSpc>
            </a:pP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</a:t>
            </a:r>
          </a:p>
          <a:p>
            <a:pPr marL="423000" lvl="1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 assessment </a:t>
            </a:r>
            <a:r>
              <a:rPr lang="en-GB" sz="2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80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image concern or </a:t>
            </a:r>
            <a:r>
              <a:rPr lang="en-GB" sz="2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suspected ED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Baseline risk assessment</a:t>
            </a:r>
            <a:endParaRPr lang="en-GB" sz="2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red flags</a:t>
            </a:r>
          </a:p>
          <a:p>
            <a:pPr marL="914400" lvl="2" indent="0">
              <a:lnSpc>
                <a:spcPct val="107000"/>
              </a:lnSpc>
              <a:buNone/>
            </a:pPr>
            <a:endParaRPr lang="en-GB" sz="2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3000" lvl="1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800" b="1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 management </a:t>
            </a:r>
            <a:r>
              <a:rPr lang="en-GB" sz="280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body image concern or </a:t>
            </a:r>
            <a:r>
              <a:rPr lang="en-GB" sz="2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suspected ED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en-GB" sz="2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verweight woman on bathroom scales - body image stock pictures, royalty-free photos &amp; images">
            <a:extLst>
              <a:ext uri="{FF2B5EF4-FFF2-40B4-BE49-F238E27FC236}">
                <a16:creationId xmlns:a16="http://schemas.microsoft.com/office/drawing/2014/main" id="{9548F8EA-499E-4E93-B9B9-4BD318EF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7" y="1206325"/>
            <a:ext cx="3478490" cy="22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ACF1E445-8BF0-46B7-8DEB-865F06822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89" y="4904216"/>
            <a:ext cx="1773912" cy="9514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B71F6-5D08-48CF-9C13-ECE2B2D9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213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0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BLOOD TESTS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B53ABA-958E-4C66-8CBD-755018B95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043957"/>
              </p:ext>
            </p:extLst>
          </p:nvPr>
        </p:nvGraphicFramePr>
        <p:xfrm>
          <a:off x="844063" y="894856"/>
          <a:ext cx="10621104" cy="5501132"/>
        </p:xfrm>
        <a:graphic>
          <a:graphicData uri="http://schemas.openxmlformats.org/drawingml/2006/table">
            <a:tbl>
              <a:tblPr firstRow="1" firstCol="1" bandRow="1"/>
              <a:tblGrid>
                <a:gridCol w="2648159">
                  <a:extLst>
                    <a:ext uri="{9D8B030D-6E8A-4147-A177-3AD203B41FA5}">
                      <a16:colId xmlns:a16="http://schemas.microsoft.com/office/drawing/2014/main" val="1860145788"/>
                    </a:ext>
                  </a:extLst>
                </a:gridCol>
                <a:gridCol w="2662393">
                  <a:extLst>
                    <a:ext uri="{9D8B030D-6E8A-4147-A177-3AD203B41FA5}">
                      <a16:colId xmlns:a16="http://schemas.microsoft.com/office/drawing/2014/main" val="877145801"/>
                    </a:ext>
                  </a:extLst>
                </a:gridCol>
                <a:gridCol w="2662393">
                  <a:extLst>
                    <a:ext uri="{9D8B030D-6E8A-4147-A177-3AD203B41FA5}">
                      <a16:colId xmlns:a16="http://schemas.microsoft.com/office/drawing/2014/main" val="1643796440"/>
                    </a:ext>
                  </a:extLst>
                </a:gridCol>
                <a:gridCol w="2648159">
                  <a:extLst>
                    <a:ext uri="{9D8B030D-6E8A-4147-A177-3AD203B41FA5}">
                      <a16:colId xmlns:a16="http://schemas.microsoft.com/office/drawing/2014/main" val="2916085616"/>
                    </a:ext>
                  </a:extLst>
                </a:gridCol>
              </a:tblGrid>
              <a:tr h="142240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Biochemistry Blood Tests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Hypokalaemia &lt;3.0mmol/l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&lt;3.5mmol/l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&gt;3.5mmol/l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26729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Hyponatraemia &lt;130mmol/l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&lt;135mmol/l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&gt;135mmol/l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7408"/>
                  </a:ext>
                </a:extLst>
              </a:tr>
              <a:tr h="41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Hypophosphataemia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&lt;1mmol/l (adolescents) &lt;0.8mmol/l (adults)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8135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Hypocalcaemia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412602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Transaminases x 3ULN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74482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Hypoalbuminaemia &lt;32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&lt;35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&gt;35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1681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Hypoglycaemia &lt;3mmol/l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&lt;4.0mmol/l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&gt;4.0mmol/l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93116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Diabetes HbA1C &gt;10%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68642"/>
                  </a:ext>
                </a:extLst>
              </a:tr>
              <a:tr h="1422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Haematology Blood Tests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 White Cell Count &lt;2.0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4.0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28425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Haemoglobin &lt;10g/l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&lt;11g/l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&gt;11g/l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9656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497930-979A-4BD7-BD67-47F0A2ABE64F}"/>
              </a:ext>
            </a:extLst>
          </p:cNvPr>
          <p:cNvSpPr txBox="1"/>
          <p:nvPr/>
        </p:nvSpPr>
        <p:spPr>
          <a:xfrm rot="19930048">
            <a:off x="676816" y="2987532"/>
            <a:ext cx="109617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 REFERRAL OF ANY RED OR AMBER RISK PATIENTS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83B76-2278-4AD2-8BC3-9016C170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8257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MENTAL HEALTH RISK and ENGAGEMENT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F9DC03-A748-4AA3-B973-8B3B9F313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100181"/>
              </p:ext>
            </p:extLst>
          </p:nvPr>
        </p:nvGraphicFramePr>
        <p:xfrm>
          <a:off x="989400" y="2076608"/>
          <a:ext cx="10213200" cy="1922082"/>
        </p:xfrm>
        <a:graphic>
          <a:graphicData uri="http://schemas.openxmlformats.org/drawingml/2006/table">
            <a:tbl>
              <a:tblPr firstRow="1" firstCol="1" bandRow="1"/>
              <a:tblGrid>
                <a:gridCol w="2061773">
                  <a:extLst>
                    <a:ext uri="{9D8B030D-6E8A-4147-A177-3AD203B41FA5}">
                      <a16:colId xmlns:a16="http://schemas.microsoft.com/office/drawing/2014/main" val="109039958"/>
                    </a:ext>
                  </a:extLst>
                </a:gridCol>
                <a:gridCol w="2712283">
                  <a:extLst>
                    <a:ext uri="{9D8B030D-6E8A-4147-A177-3AD203B41FA5}">
                      <a16:colId xmlns:a16="http://schemas.microsoft.com/office/drawing/2014/main" val="981960676"/>
                    </a:ext>
                  </a:extLst>
                </a:gridCol>
                <a:gridCol w="2726861">
                  <a:extLst>
                    <a:ext uri="{9D8B030D-6E8A-4147-A177-3AD203B41FA5}">
                      <a16:colId xmlns:a16="http://schemas.microsoft.com/office/drawing/2014/main" val="558273563"/>
                    </a:ext>
                  </a:extLst>
                </a:gridCol>
                <a:gridCol w="2712283">
                  <a:extLst>
                    <a:ext uri="{9D8B030D-6E8A-4147-A177-3AD203B41FA5}">
                      <a16:colId xmlns:a16="http://schemas.microsoft.com/office/drawing/2014/main" val="396022442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Engagement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Physical resistance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Poor insight and some resistance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Some insight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9824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Self-harm and suicide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Self-poisoning and high risk of completed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Cutting and low risk of completed suicide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279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58B92-1396-4DCB-B042-4C0F3A34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870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48704"/>
            <a:ext cx="10213200" cy="5040315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416375-5F54-473C-9B76-F06E4623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334B6-4BA9-48B7-A688-A4BA9ADDB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515470"/>
            <a:ext cx="11547098" cy="57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18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65102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INITIAL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9" y="901696"/>
            <a:ext cx="11038835" cy="5455903"/>
          </a:xfrm>
        </p:spPr>
        <p:txBody>
          <a:bodyPr>
            <a:normAutofit fontScale="47500" lnSpcReduction="20000"/>
          </a:bodyPr>
          <a:lstStyle/>
          <a:p>
            <a:pPr marL="0" lvl="1">
              <a:lnSpc>
                <a:spcPct val="100000"/>
              </a:lnSpc>
            </a:pPr>
            <a:r>
              <a:rPr lang="en-GB" sz="5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 in the PIL: link</a:t>
            </a:r>
          </a:p>
          <a:p>
            <a:pPr marL="0" lvl="1">
              <a:lnSpc>
                <a:spcPct val="100000"/>
              </a:lnSpc>
            </a:pPr>
            <a:endParaRPr lang="en-GB" sz="5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 Concern: Minnesota experiment</a:t>
            </a:r>
          </a:p>
          <a:p>
            <a:pPr marL="1405800" lvl="2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school or exercise if any red or amber flags</a:t>
            </a:r>
          </a:p>
          <a:p>
            <a:pPr marL="720000" lvl="2" indent="0">
              <a:lnSpc>
                <a:spcPct val="100000"/>
              </a:lnSpc>
              <a:buNone/>
            </a:pPr>
            <a:endParaRPr lang="en-GB" sz="51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taking control – firm but understanding</a:t>
            </a:r>
          </a:p>
          <a:p>
            <a:pPr marL="0" lvl="1">
              <a:lnSpc>
                <a:spcPct val="100000"/>
              </a:lnSpc>
            </a:pPr>
            <a:endParaRPr lang="en-GB" sz="51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Guidance around meals</a:t>
            </a:r>
          </a:p>
          <a:p>
            <a:pPr marL="1405800" lvl="2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regular meals and 2 snacks</a:t>
            </a:r>
          </a:p>
          <a:p>
            <a:pPr marL="1405800" lvl="2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 with them for 1 hour after eating if vomiting a risk</a:t>
            </a:r>
          </a:p>
          <a:p>
            <a:pPr marL="1405800" lvl="2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Distraction during and after meals</a:t>
            </a:r>
            <a:endParaRPr lang="en-GB" sz="51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lvl="2" indent="0">
              <a:lnSpc>
                <a:spcPct val="100000"/>
              </a:lnSpc>
              <a:buNone/>
            </a:pPr>
            <a:endParaRPr lang="en-GB" sz="51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</a:t>
            </a:r>
          </a:p>
          <a:p>
            <a:pPr marL="0" lvl="1">
              <a:lnSpc>
                <a:spcPct val="100000"/>
              </a:lnSpc>
            </a:pPr>
            <a:endParaRPr lang="en-GB" sz="51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51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resources</a:t>
            </a:r>
          </a:p>
          <a:p>
            <a:pPr marL="0" lvl="1">
              <a:lnSpc>
                <a:spcPct val="100000"/>
              </a:lnSpc>
            </a:pPr>
            <a:endParaRPr lang="en-GB" sz="6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3C6AE6B-B158-49C2-9F75-C6A904457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73" y="1346991"/>
            <a:ext cx="2140527" cy="38695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14941-BC9E-486B-B6E1-4F4D16B3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4991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65102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VK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58" y="1100788"/>
            <a:ext cx="11038835" cy="5256812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17yr old girl presenting with anxiety and low mood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Denied any impact on eating pattern but admitted to maternal concerns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 become </a:t>
            </a:r>
            <a:r>
              <a:rPr lang="en-GB" sz="240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amenhorreic</a:t>
            </a: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denied any other physical symptoms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Exercised daily; no other compensatory behaviours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physical health assessment</a:t>
            </a:r>
          </a:p>
          <a:p>
            <a:pPr marL="106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W4H: 77%</a:t>
            </a:r>
          </a:p>
          <a:p>
            <a:pPr marL="106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Pulse: 42 bpm</a:t>
            </a:r>
          </a:p>
          <a:p>
            <a:pPr marL="106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 90/70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no orthostatic changes</a:t>
            </a:r>
          </a:p>
          <a:p>
            <a:pPr marL="106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temperature and BM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Referred to A/E for BTs and ECG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Referred urgently to CAMHS CEDS – seen the next day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Advised no school or exercise until seen by the team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Reiterated grave concern and initial management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14941-BC9E-486B-B6E1-4F4D16B3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Dr Alison Cowan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B840D-22C2-490D-B4EE-FB51F7ACA6FA}"/>
              </a:ext>
            </a:extLst>
          </p:cNvPr>
          <p:cNvSpPr txBox="1"/>
          <p:nvPr/>
        </p:nvSpPr>
        <p:spPr>
          <a:xfrm>
            <a:off x="6633882" y="3428999"/>
            <a:ext cx="4141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AMBER RISK FACTORS = HIGH RISK</a:t>
            </a:r>
          </a:p>
        </p:txBody>
      </p:sp>
    </p:spTree>
    <p:extLst>
      <p:ext uri="{BB962C8B-B14F-4D97-AF65-F5344CB8AC3E}">
        <p14:creationId xmlns:p14="http://schemas.microsoft.com/office/powerpoint/2010/main" val="2670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670"/>
            <a:ext cx="10213200" cy="6773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PART 2 KEY 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922961"/>
            <a:ext cx="11349318" cy="5090384"/>
          </a:xfrm>
        </p:spPr>
        <p:txBody>
          <a:bodyPr>
            <a:normAutofit fontScale="25000" lnSpcReduction="20000"/>
          </a:bodyPr>
          <a:lstStyle/>
          <a:p>
            <a:pPr marL="897300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Enquire about ED thoughts with any CYP MH presentation</a:t>
            </a:r>
          </a:p>
          <a:p>
            <a:pPr marL="897300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assessment if any suspicion of ED</a:t>
            </a:r>
          </a:p>
          <a:p>
            <a:pPr marL="897300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F2F baseline risk assessment is critical for patient safety</a:t>
            </a:r>
          </a:p>
          <a:p>
            <a:pPr marL="1617300" lvl="2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management </a:t>
            </a:r>
          </a:p>
          <a:p>
            <a:pPr marL="1617300" lvl="2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9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peed of referral</a:t>
            </a:r>
          </a:p>
          <a:p>
            <a:pPr marL="1617300" lvl="2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share important support resources</a:t>
            </a:r>
          </a:p>
          <a:p>
            <a:pPr marL="897300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ASAP if any of the following in the history</a:t>
            </a:r>
          </a:p>
          <a:p>
            <a:pPr marL="1617300" lvl="2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restriction or weight loss; Purging</a:t>
            </a:r>
          </a:p>
          <a:p>
            <a:pPr marL="897300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 if abnormal thoughts around eating irrespective of baseline data</a:t>
            </a:r>
          </a:p>
          <a:p>
            <a:pPr marL="897300" indent="-342900">
              <a:lnSpc>
                <a:spcPct val="120000"/>
              </a:lnSpc>
              <a:spcAft>
                <a:spcPts val="800"/>
              </a:spcAft>
            </a:pPr>
            <a:r>
              <a:rPr lang="en-GB" sz="9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unsure discuss with CAMHS Duty Worker on </a:t>
            </a:r>
            <a:r>
              <a:rPr lang="en-GB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01923 633396</a:t>
            </a:r>
          </a:p>
          <a:p>
            <a:pPr marL="1617300" lvl="2" indent="-342900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35C5C88-DC85-4A22-BCDC-6CB17CF15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18" y="545122"/>
            <a:ext cx="1895475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47343-96BC-404F-A107-EEE3628D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2453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0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SUMMARY OF STEPS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342ACE-51C1-4AD6-A182-3DF35A3B1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046" y="901697"/>
            <a:ext cx="7207248" cy="56635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9BAEF5-1A15-45A1-9EF9-DF1392E9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516363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65102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SUMMARY OF STEPS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095D3D-E354-4E68-9D15-C17D41F52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180" y="901697"/>
            <a:ext cx="11075639" cy="54927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82A36-4A00-418E-89AB-4820AFA0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3911411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C3E81-F03E-40A2-8EFB-095C4B43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99" y="1408904"/>
            <a:ext cx="10213200" cy="40401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GB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tx1"/>
                </a:solidFill>
                <a:hlinkClick r:id="rId3"/>
              </a:rPr>
              <a:t>alison.cowan@nhs.net</a:t>
            </a:r>
            <a:endParaRPr lang="en-GB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tx1"/>
                </a:solidFill>
                <a:hlinkClick r:id="rId4"/>
              </a:rPr>
              <a:t>https://hwehealthiertogether.nhs.uk/professionals/gp-primary-care-staff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378EE-9967-41D4-BBF5-59246A10A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6" y="253343"/>
            <a:ext cx="2828925" cy="28289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3B07FB-8340-4629-81BD-3A42E7B0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59319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60220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896815"/>
            <a:ext cx="11043137" cy="5609493"/>
          </a:xfrm>
        </p:spPr>
        <p:txBody>
          <a:bodyPr>
            <a:normAutofit fontScale="77500" lnSpcReduction="20000"/>
          </a:bodyPr>
          <a:lstStyle/>
          <a:p>
            <a:r>
              <a:rPr lang="en-GB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</a:t>
            </a:r>
          </a:p>
          <a:p>
            <a:pPr lvl="2"/>
            <a:r>
              <a:rPr lang="en-GB" sz="31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0.2-13.1% prevalence across the world</a:t>
            </a:r>
          </a:p>
          <a:p>
            <a:pPr lvl="2"/>
            <a:r>
              <a:rPr lang="en-GB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million people in UK (2015)</a:t>
            </a:r>
          </a:p>
          <a:p>
            <a:pPr lvl="2"/>
            <a:r>
              <a:rPr lang="en-GB" sz="31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GP list size of 2,000 patients</a:t>
            </a:r>
          </a:p>
          <a:p>
            <a:pPr lvl="4"/>
            <a:r>
              <a:rPr lang="en-GB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1-2 patients anorexia</a:t>
            </a:r>
          </a:p>
          <a:p>
            <a:pPr lvl="4"/>
            <a:r>
              <a:rPr lang="en-GB" sz="31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patients bulimia</a:t>
            </a:r>
          </a:p>
          <a:p>
            <a:pPr lvl="4"/>
            <a:r>
              <a:rPr lang="en-GB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young female patients weight reduction techniques</a:t>
            </a:r>
          </a:p>
          <a:p>
            <a:pPr lvl="2"/>
            <a:r>
              <a:rPr lang="en-GB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% in 14-25yr age group</a:t>
            </a:r>
          </a:p>
          <a:p>
            <a:pPr lvl="2"/>
            <a:r>
              <a:rPr lang="en-GB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more common in girls</a:t>
            </a:r>
          </a:p>
          <a:p>
            <a:pPr lvl="2"/>
            <a:r>
              <a:rPr lang="en-GB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Anorexia most common ED in adolescence</a:t>
            </a:r>
          </a:p>
          <a:p>
            <a:pPr lvl="4">
              <a:lnSpc>
                <a:spcPct val="110000"/>
              </a:lnSpc>
            </a:pPr>
            <a:endParaRPr lang="en-GB" sz="28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GB" sz="28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GB" sz="28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GB" sz="28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30ED1DE6-E23B-43F3-A4F8-D4287FEA7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62" y="1088627"/>
            <a:ext cx="2630100" cy="24854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9A8FA-A3A5-4BAB-853C-3F17C7A3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1198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18514"/>
            <a:ext cx="10213200" cy="78288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AETIOLOGY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901394"/>
            <a:ext cx="11183815" cy="56752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 vulnerability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Pubertal changes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1 diabetes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Sociocultural 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family relationships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Psychological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self-esteem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Perfectionism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Guilt and shame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mood 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 </a:t>
            </a:r>
          </a:p>
          <a:p>
            <a:pPr lvl="1"/>
            <a:r>
              <a:rPr lang="en-GB" sz="2400" dirty="0"/>
              <a:t>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C963A-9EC6-45E8-B433-30653110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8512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COMORBIDITIES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371600"/>
            <a:ext cx="10446462" cy="4290646"/>
          </a:xfrm>
        </p:spPr>
        <p:txBody>
          <a:bodyPr>
            <a:normAutofit/>
          </a:bodyPr>
          <a:lstStyle/>
          <a:p>
            <a:pPr marL="29160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Depression: </a:t>
            </a: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50-75% ED patients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Disorders: </a:t>
            </a: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50-75% ED patients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 abuse</a:t>
            </a: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057400" lvl="4" indent="-2286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30-37%: Bulimia Nervosa patients</a:t>
            </a:r>
          </a:p>
          <a:p>
            <a:pPr marL="2057400" lvl="4" indent="-2286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8-12%: Anorexia Nervosa patients</a:t>
            </a:r>
          </a:p>
          <a:p>
            <a:pPr marL="388800" lvl="1">
              <a:lnSpc>
                <a:spcPct val="100000"/>
              </a:lnSpc>
            </a:pPr>
            <a:r>
              <a:rPr lang="en-GB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Bipolar disorder</a:t>
            </a:r>
            <a:r>
              <a:rPr lang="en-GB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25% Anorexia Nervosa patients</a:t>
            </a:r>
          </a:p>
          <a:p>
            <a:pPr marL="388800" lvl="1">
              <a:lnSpc>
                <a:spcPct val="100000"/>
              </a:lnSpc>
            </a:pPr>
            <a:r>
              <a:rPr lang="en-GB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Self-harm:</a:t>
            </a:r>
            <a:r>
              <a:rPr lang="en-GB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54% </a:t>
            </a: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GB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an ED</a:t>
            </a:r>
          </a:p>
          <a:p>
            <a:pPr marL="388800" lvl="1">
              <a:lnSpc>
                <a:spcPct val="100000"/>
              </a:lnSpc>
            </a:pPr>
            <a:r>
              <a:rPr lang="en-GB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OCD:</a:t>
            </a:r>
            <a:r>
              <a:rPr lang="en-GB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4-6% ED patients </a:t>
            </a:r>
          </a:p>
          <a:p>
            <a:pPr>
              <a:lnSpc>
                <a:spcPct val="100000"/>
              </a:lnSpc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CBA31FD-6E72-4352-B3D3-1B9D7CC6D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8" y="2894643"/>
            <a:ext cx="2712428" cy="2034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76063C-22BA-434C-97E7-A4C16FDBE4B1}"/>
              </a:ext>
            </a:extLst>
          </p:cNvPr>
          <p:cNvSpPr txBox="1"/>
          <p:nvPr/>
        </p:nvSpPr>
        <p:spPr>
          <a:xfrm rot="20038495">
            <a:off x="182336" y="3167136"/>
            <a:ext cx="110769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EATING DISORDER IN ALL PRESENTATIONS WITH MENTAL ILLNESS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7B0F4-9D29-4400-B950-FEACA104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5726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7" y="1301263"/>
            <a:ext cx="10376123" cy="47830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full and sustained recovery at 5 years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mortality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due to physical causes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due to suicide</a:t>
            </a: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GB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 IMPROVES WITH EARLY RECOGNITION AND TREATMENT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clipart, gear&#10;&#10;Description automatically generated">
            <a:extLst>
              <a:ext uri="{FF2B5EF4-FFF2-40B4-BE49-F238E27FC236}">
                <a16:creationId xmlns:a16="http://schemas.microsoft.com/office/drawing/2014/main" id="{AD5B4A21-86B5-4C53-A333-E107F2714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26" y="553332"/>
            <a:ext cx="1390650" cy="12913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FD0B8-AD44-4B4D-AAB5-9D8C465D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16969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MAIN ED TYPES AND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25B-9113-4568-B457-14064EC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2" y="1565030"/>
            <a:ext cx="10393708" cy="4372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Anorexia Nervosa (AN)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of all ED 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in adolescence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Bulimia Nervosa (BN)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Binge Eating Disorder (BED)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in men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Specified Feeding and Eating Disorders (OSFED)</a:t>
            </a:r>
          </a:p>
          <a:p>
            <a:pPr lvl="2">
              <a:lnSpc>
                <a:spcPct val="100000"/>
              </a:lnSpc>
            </a:pPr>
            <a:r>
              <a:rPr lang="en-GB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% currently presenting in context of COVID-19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742135C-7D12-4933-94C5-AD09B8F24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58" y="1839584"/>
            <a:ext cx="2890442" cy="21631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471F3-5839-4CB4-87FF-4076DBBA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</p:spTree>
    <p:extLst>
      <p:ext uri="{BB962C8B-B14F-4D97-AF65-F5344CB8AC3E}">
        <p14:creationId xmlns:p14="http://schemas.microsoft.com/office/powerpoint/2010/main" val="23637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1EF-ED7A-45E7-8ED2-67D52EE0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49023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ANOREXIA NERVOSA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80777A-9A60-4FBE-9302-76A37BFC2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6" y="885618"/>
            <a:ext cx="11682047" cy="5500751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of all ED but most common in adolescence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 age of onset: 13-18yr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loss or failure to gain weight as a result of restriction</a:t>
            </a:r>
          </a:p>
          <a:p>
            <a:pPr lvl="4">
              <a:lnSpc>
                <a:spcPct val="100000"/>
              </a:lnSpc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body weight</a:t>
            </a: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Restriction of food		)</a:t>
            </a: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Self-induced vomiting	) compensatory behaviours</a:t>
            </a: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Excessive exercise		)</a:t>
            </a: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Medication misuse		)</a:t>
            </a:r>
            <a:endParaRPr lang="en-GB" sz="2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Disturbance in body image						)</a:t>
            </a: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Intense body-related anxiety or shame and low self-esteem	) overevaluation</a:t>
            </a: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Intense fear of gaining weight or becoming fat			) of importance</a:t>
            </a:r>
          </a:p>
          <a:p>
            <a:pPr lvl="2">
              <a:lnSpc>
                <a:spcPct val="100000"/>
              </a:lnSpc>
            </a:pPr>
            <a:r>
              <a:rPr lang="en-GB" sz="2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Preoccupation with weight/shape/food				) of shape/weight</a:t>
            </a: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1BCF9-8BF5-4AC2-81BE-39B01D69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Alison Cowan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FEC2A-7FF9-4C8D-8382-97E7A9E21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88" y="1335343"/>
            <a:ext cx="2466975" cy="27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2180</Words>
  <Application>Microsoft Office PowerPoint</Application>
  <PresentationFormat>Widescreen</PresentationFormat>
  <Paragraphs>470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Avenir Next LT Pro</vt:lpstr>
      <vt:lpstr>Calibri</vt:lpstr>
      <vt:lpstr>Courier New</vt:lpstr>
      <vt:lpstr>Goudy Old Style</vt:lpstr>
      <vt:lpstr>Symbol</vt:lpstr>
      <vt:lpstr>Wingdings</vt:lpstr>
      <vt:lpstr>FrostyVTI</vt:lpstr>
      <vt:lpstr>EATING DISORDER &amp; BODY IMAGE</vt:lpstr>
      <vt:lpstr>WHO AM I?</vt:lpstr>
      <vt:lpstr>LEARNING OUTCOMES</vt:lpstr>
      <vt:lpstr>EPIDEMIOLOGY</vt:lpstr>
      <vt:lpstr>AETIOLOGY</vt:lpstr>
      <vt:lpstr>COMORBIDITIES</vt:lpstr>
      <vt:lpstr>PROGNOSIS</vt:lpstr>
      <vt:lpstr>MAIN ED TYPES AND CHARACTERISTICS</vt:lpstr>
      <vt:lpstr>ANOREXIA NERVOSA</vt:lpstr>
      <vt:lpstr>ANOREXIA NERVOSA: impact</vt:lpstr>
      <vt:lpstr>BULIMIA NERVOSA</vt:lpstr>
      <vt:lpstr>BULIMIA NERVOSA: impact</vt:lpstr>
      <vt:lpstr>BINGE EATING DISORDER</vt:lpstr>
      <vt:lpstr>OSFED Other Specified Feeding and Eating Disorders </vt:lpstr>
      <vt:lpstr>BODY IMAGE</vt:lpstr>
      <vt:lpstr>PART 1 KEY LEARNING POINTS</vt:lpstr>
      <vt:lpstr>PART 2: ED ASSESSMENT AND EARLY MANAGEMENT </vt:lpstr>
      <vt:lpstr>SUSPICION OF ED</vt:lpstr>
      <vt:lpstr>SCOFF QUESTIONNAIRE</vt:lpstr>
      <vt:lpstr>LIKELY EATING DISORDER </vt:lpstr>
      <vt:lpstr>PowerPoint Presentation</vt:lpstr>
      <vt:lpstr>WEIGHT PARAMETERS</vt:lpstr>
      <vt:lpstr>CARDIOVASCULAR HEALTH</vt:lpstr>
      <vt:lpstr>BM HYDRATION STATUS and TEMPERATURE</vt:lpstr>
      <vt:lpstr>MUSCULAR WEAKNESS</vt:lpstr>
      <vt:lpstr>DISORDERED EATING BEHAVIOURS</vt:lpstr>
      <vt:lpstr>RED FLAGS</vt:lpstr>
      <vt:lpstr>ECG ABNORMALITIES</vt:lpstr>
      <vt:lpstr>BLOOD TESTS</vt:lpstr>
      <vt:lpstr>BLOOD TESTS</vt:lpstr>
      <vt:lpstr>MENTAL HEALTH RISK and ENGAGEMENT</vt:lpstr>
      <vt:lpstr>PowerPoint Presentation</vt:lpstr>
      <vt:lpstr>INITIAL MANAGEMENT</vt:lpstr>
      <vt:lpstr>CASE STUDY VK</vt:lpstr>
      <vt:lpstr>PART 2 KEY LEARNING POINTS</vt:lpstr>
      <vt:lpstr>SUMMARY OF STEPS 1</vt:lpstr>
      <vt:lpstr>SUMMARY OF STEPS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 &amp; BODY IMAGE</dc:title>
  <dc:creator>Alison Cowan</dc:creator>
  <cp:lastModifiedBy>THOMAS, Tibin (HERTFORDSHIRE PARTNERSHIP UNIVERSITY NHS FOUNDATION TRUST)</cp:lastModifiedBy>
  <cp:revision>27</cp:revision>
  <dcterms:created xsi:type="dcterms:W3CDTF">2021-10-06T08:17:29Z</dcterms:created>
  <dcterms:modified xsi:type="dcterms:W3CDTF">2021-11-09T12:48:29Z</dcterms:modified>
</cp:coreProperties>
</file>